
<file path=[Content_Types].xml><?xml version="1.0" encoding="utf-8"?>
<Types xmlns="http://schemas.openxmlformats.org/package/2006/content-types">
  <Override PartName="/ppt/slideMasters/slideMaster3.xml" ContentType="application/vnd.openxmlformats-officedocument.presentationml.slideMaster+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 id="2147483888" r:id="rId2"/>
    <p:sldMasterId id="2147483900" r:id="rId3"/>
  </p:sldMasterIdLst>
  <p:notesMasterIdLst>
    <p:notesMasterId r:id="rId30"/>
  </p:notesMasterIdLst>
  <p:sldIdLst>
    <p:sldId id="2330" r:id="rId4"/>
    <p:sldId id="2287" r:id="rId5"/>
    <p:sldId id="2325" r:id="rId6"/>
    <p:sldId id="2298" r:id="rId7"/>
    <p:sldId id="2361" r:id="rId8"/>
    <p:sldId id="2365" r:id="rId9"/>
    <p:sldId id="2059" r:id="rId10"/>
    <p:sldId id="2233" r:id="rId11"/>
    <p:sldId id="2302" r:id="rId12"/>
    <p:sldId id="2339" r:id="rId13"/>
    <p:sldId id="2391" r:id="rId14"/>
    <p:sldId id="2380" r:id="rId15"/>
    <p:sldId id="2381" r:id="rId16"/>
    <p:sldId id="2404" r:id="rId17"/>
    <p:sldId id="2424" r:id="rId18"/>
    <p:sldId id="1986" r:id="rId19"/>
    <p:sldId id="2163" r:id="rId20"/>
    <p:sldId id="2411" r:id="rId21"/>
    <p:sldId id="2419" r:id="rId22"/>
    <p:sldId id="2420" r:id="rId23"/>
    <p:sldId id="2421" r:id="rId24"/>
    <p:sldId id="2423" r:id="rId25"/>
    <p:sldId id="2425" r:id="rId26"/>
    <p:sldId id="1948" r:id="rId27"/>
    <p:sldId id="1894" r:id="rId28"/>
    <p:sldId id="2426" r:id="rId29"/>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57" userDrawn="1">
          <p15:clr>
            <a:srgbClr val="A4A3A4"/>
          </p15:clr>
        </p15:guide>
        <p15:guide id="2" pos="223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CF2D4"/>
    <a:srgbClr val="349BA6"/>
    <a:srgbClr val="1D6687"/>
    <a:srgbClr val="0078D2"/>
    <a:srgbClr val="3C8690"/>
    <a:srgbClr val="0083E6"/>
    <a:srgbClr val="FF4F4F"/>
    <a:srgbClr val="FF8B8B"/>
    <a:srgbClr val="FF2929"/>
    <a:srgbClr val="FBEDC5"/>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286" autoAdjust="0"/>
    <p:restoredTop sz="94182" autoAdjust="0"/>
  </p:normalViewPr>
  <p:slideViewPr>
    <p:cSldViewPr>
      <p:cViewPr varScale="1">
        <p:scale>
          <a:sx n="101" d="100"/>
          <a:sy n="101" d="100"/>
        </p:scale>
        <p:origin x="-1241" y="-79"/>
      </p:cViewPr>
      <p:guideLst>
        <p:guide orient="horz" pos="2160"/>
        <p:guide pos="2880"/>
      </p:guideLst>
    </p:cSldViewPr>
  </p:slideViewPr>
  <p:outlineViewPr>
    <p:cViewPr>
      <p:scale>
        <a:sx n="33" d="100"/>
        <a:sy n="33" d="100"/>
      </p:scale>
      <p:origin x="0" y="-1517"/>
    </p:cViewPr>
  </p:outlineViewPr>
  <p:notesTextViewPr>
    <p:cViewPr>
      <p:scale>
        <a:sx n="100" d="100"/>
        <a:sy n="100" d="100"/>
      </p:scale>
      <p:origin x="0" y="0"/>
    </p:cViewPr>
  </p:notesTextViewPr>
  <p:sorterViewPr>
    <p:cViewPr varScale="1">
      <p:scale>
        <a:sx n="1" d="1"/>
        <a:sy n="1" d="1"/>
      </p:scale>
      <p:origin x="0" y="1985"/>
    </p:cViewPr>
  </p:sorterViewPr>
  <p:notesViewPr>
    <p:cSldViewPr>
      <p:cViewPr varScale="1">
        <p:scale>
          <a:sx n="83" d="100"/>
          <a:sy n="83" d="100"/>
        </p:scale>
        <p:origin x="-3241" y="-84"/>
      </p:cViewPr>
      <p:guideLst>
        <p:guide orient="horz" pos="2957"/>
        <p:guide pos="2237"/>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dirty="0"/>
          </a:p>
        </p:txBody>
      </p:sp>
      <p:sp>
        <p:nvSpPr>
          <p:cNvPr id="3" name="Date Placeholder 2"/>
          <p:cNvSpPr>
            <a:spLocks noGrp="1"/>
          </p:cNvSpPr>
          <p:nvPr>
            <p:ph type="dt" idx="1"/>
          </p:nvPr>
        </p:nvSpPr>
        <p:spPr>
          <a:xfrm>
            <a:off x="4023092" y="0"/>
            <a:ext cx="3077739" cy="469424"/>
          </a:xfrm>
          <a:prstGeom prst="rect">
            <a:avLst/>
          </a:prstGeom>
        </p:spPr>
        <p:txBody>
          <a:bodyPr vert="horz" lIns="94229" tIns="47114" rIns="94229" bIns="47114" rtlCol="0"/>
          <a:lstStyle>
            <a:lvl1pPr algn="r">
              <a:defRPr sz="1200"/>
            </a:lvl1pPr>
          </a:lstStyle>
          <a:p>
            <a:fld id="{F468478F-85AB-4F2F-9836-360E2A3B8D3A}" type="datetimeFigureOut">
              <a:rPr lang="en-US" smtClean="0"/>
              <a:pPr/>
              <a:t>5/29/2024</a:t>
            </a:fld>
            <a:endParaRPr lang="en-US" dirty="0"/>
          </a:p>
        </p:txBody>
      </p:sp>
      <p:sp>
        <p:nvSpPr>
          <p:cNvPr id="4" name="Slide Image Placeholder 3"/>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4229" tIns="47114" rIns="94229" bIns="47114" rtlCol="0" anchor="ctr"/>
          <a:lstStyle/>
          <a:p>
            <a:endParaRPr lang="en-US" dirty="0"/>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9" tIns="47114" rIns="94229" bIns="4711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2" y="8917422"/>
            <a:ext cx="3077739" cy="469424"/>
          </a:xfrm>
          <a:prstGeom prst="rect">
            <a:avLst/>
          </a:prstGeom>
        </p:spPr>
        <p:txBody>
          <a:bodyPr vert="horz" lIns="94229" tIns="47114" rIns="94229" bIns="47114" rtlCol="0" anchor="b"/>
          <a:lstStyle>
            <a:lvl1pPr algn="r">
              <a:defRPr sz="1200"/>
            </a:lvl1pPr>
          </a:lstStyle>
          <a:p>
            <a:fld id="{069C13DB-1E66-41C6-A5A3-6652159ABCB2}" type="slidenum">
              <a:rPr lang="en-US" smtClean="0"/>
              <a:pPr/>
              <a:t>‹#›</a:t>
            </a:fld>
            <a:endParaRPr lang="en-US" dirty="0"/>
          </a:p>
        </p:txBody>
      </p:sp>
    </p:spTree>
    <p:extLst>
      <p:ext uri="{BB962C8B-B14F-4D97-AF65-F5344CB8AC3E}">
        <p14:creationId xmlns:p14="http://schemas.microsoft.com/office/powerpoint/2010/main" xmlns="" val="14851342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4913" y="704850"/>
            <a:ext cx="4692650" cy="3519488"/>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69C13DB-1E66-41C6-A5A3-6652159ABCB2}" type="slidenum">
              <a:rPr lang="en-US" smtClean="0"/>
              <a:pPr/>
              <a:t>1</a:t>
            </a:fld>
            <a:endParaRPr lang="en-US" dirty="0"/>
          </a:p>
        </p:txBody>
      </p:sp>
    </p:spTree>
    <p:extLst>
      <p:ext uri="{BB962C8B-B14F-4D97-AF65-F5344CB8AC3E}">
        <p14:creationId xmlns:p14="http://schemas.microsoft.com/office/powerpoint/2010/main" xmlns="" val="13562466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11</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33905510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12</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32465535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13</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32486352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14</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40172325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15</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15955060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17</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17531281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18</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7437605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19</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13106592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20</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30019029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21</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36003839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6358139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22</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39577356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23</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35891586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p:spPr>
        <p:txBody>
          <a:bodyPr/>
          <a:lstStyle/>
          <a:p>
            <a:fld id="{BAA5E74F-2ED1-4584-A0B3-7FB6ABC9AD9D}" type="slidenum">
              <a:rPr lang="en-US">
                <a:solidFill>
                  <a:prstClr val="black"/>
                </a:solidFill>
              </a:rPr>
              <a:pPr/>
              <a:t>25</a:t>
            </a:fld>
            <a:endParaRPr lang="en-US" dirty="0">
              <a:solidFill>
                <a:prstClr val="black"/>
              </a:solidFill>
            </a:endParaRPr>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14757548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4</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9266625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5</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6809805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6</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18948107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7</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8931296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8</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5028812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9</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19975417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10</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29683442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0804793A-1E92-424A-BFA1-CF8C55CC78BE}" type="datetimeFigureOut">
              <a:rPr lang="en-US" smtClean="0"/>
              <a:pPr/>
              <a:t>5/29/2024</a:t>
            </a:fld>
            <a:endParaRPr lang="en-US" dirty="0"/>
          </a:p>
        </p:txBody>
      </p:sp>
      <p:sp>
        <p:nvSpPr>
          <p:cNvPr id="2" name="Footer Placeholder 1"/>
          <p:cNvSpPr>
            <a:spLocks noGrp="1"/>
          </p:cNvSpPr>
          <p:nvPr>
            <p:ph type="ftr" sz="quarter" idx="11"/>
          </p:nvPr>
        </p:nvSpPr>
        <p:spPr/>
        <p:txBody>
          <a:bodyPr/>
          <a:lstStyle/>
          <a:p>
            <a:endParaRPr lang="en-US" dirty="0"/>
          </a:p>
        </p:txBody>
      </p:sp>
      <p:sp>
        <p:nvSpPr>
          <p:cNvPr id="15" name="Slide Number Placeholder 14"/>
          <p:cNvSpPr>
            <a:spLocks noGrp="1"/>
          </p:cNvSpPr>
          <p:nvPr>
            <p:ph type="sldNum" sz="quarter" idx="12"/>
          </p:nvPr>
        </p:nvSpPr>
        <p:spPr>
          <a:xfrm>
            <a:off x="8229600" y="6473952"/>
            <a:ext cx="758952" cy="246888"/>
          </a:xfrm>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pPr/>
              <a:t>5/29/2024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pPr/>
              <a:t>5/29/2024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0804793A-1E92-424A-BFA1-CF8C55CC78BE}" type="datetimeFigureOut">
              <a:rPr lang="en-US" smtClean="0">
                <a:solidFill>
                  <a:srgbClr val="F0A22E">
                    <a:shade val="75000"/>
                  </a:srgbClr>
                </a:solidFill>
              </a:rPr>
              <a:pPr/>
              <a:t>5/29/2024</a:t>
            </a:fld>
            <a:endParaRPr lang="en-US" dirty="0">
              <a:solidFill>
                <a:srgbClr val="F0A22E">
                  <a:shade val="75000"/>
                </a:srgbClr>
              </a:solidFill>
            </a:endParaRPr>
          </a:p>
        </p:txBody>
      </p:sp>
      <p:sp>
        <p:nvSpPr>
          <p:cNvPr id="2" name="Footer Placeholder 1"/>
          <p:cNvSpPr>
            <a:spLocks noGrp="1"/>
          </p:cNvSpPr>
          <p:nvPr>
            <p:ph type="ftr" sz="quarter" idx="11"/>
          </p:nvPr>
        </p:nvSpPr>
        <p:spPr/>
        <p:txBody>
          <a:bodyPr/>
          <a:lstStyle/>
          <a:p>
            <a:endParaRPr lang="en-US" dirty="0">
              <a:solidFill>
                <a:srgbClr val="F0A22E">
                  <a:shade val="75000"/>
                </a:srgbClr>
              </a:solidFill>
            </a:endParaRPr>
          </a:p>
        </p:txBody>
      </p:sp>
      <p:sp>
        <p:nvSpPr>
          <p:cNvPr id="15" name="Slide Number Placeholder 14"/>
          <p:cNvSpPr>
            <a:spLocks noGrp="1"/>
          </p:cNvSpPr>
          <p:nvPr>
            <p:ph type="sldNum" sz="quarter" idx="12"/>
          </p:nvPr>
        </p:nvSpPr>
        <p:spPr>
          <a:xfrm>
            <a:off x="8229600" y="6473952"/>
            <a:ext cx="758952" cy="246888"/>
          </a:xfrm>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solidFill>
                  <a:srgbClr val="F0A22E">
                    <a:shade val="75000"/>
                  </a:srgbClr>
                </a:solidFill>
              </a:rPr>
              <a:pPr/>
              <a:t>5/29/2024</a:t>
            </a:fld>
            <a:endParaRPr lang="en-US" dirty="0">
              <a:solidFill>
                <a:srgbClr val="F0A22E">
                  <a:shade val="75000"/>
                </a:srgbClr>
              </a:solidFill>
            </a:endParaRPr>
          </a:p>
        </p:txBody>
      </p:sp>
      <p:sp>
        <p:nvSpPr>
          <p:cNvPr id="19" name="Footer Placeholder 18"/>
          <p:cNvSpPr>
            <a:spLocks noGrp="1"/>
          </p:cNvSpPr>
          <p:nvPr>
            <p:ph type="ftr" sz="quarter" idx="11"/>
          </p:nvPr>
        </p:nvSpPr>
        <p:spPr>
          <a:xfrm>
            <a:off x="3581400" y="76200"/>
            <a:ext cx="2895600" cy="288925"/>
          </a:xfrm>
        </p:spPr>
        <p:txBody>
          <a:bodyPr/>
          <a:lstStyle/>
          <a:p>
            <a:endParaRPr lang="en-US" dirty="0">
              <a:solidFill>
                <a:srgbClr val="F0A22E">
                  <a:shade val="75000"/>
                </a:srgbClr>
              </a:solidFill>
            </a:endParaRPr>
          </a:p>
        </p:txBody>
      </p:sp>
      <p:sp>
        <p:nvSpPr>
          <p:cNvPr id="16" name="Slide Number Placeholder 15"/>
          <p:cNvSpPr>
            <a:spLocks noGrp="1"/>
          </p:cNvSpPr>
          <p:nvPr>
            <p:ph type="sldNum" sz="quarter" idx="12"/>
          </p:nvPr>
        </p:nvSpPr>
        <p:spPr>
          <a:xfrm>
            <a:off x="8229600" y="6473952"/>
            <a:ext cx="758952" cy="246888"/>
          </a:xfrm>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0804793A-1E92-424A-BFA1-CF8C55CC78BE}" type="datetimeFigureOut">
              <a:rPr lang="en-US" smtClean="0">
                <a:solidFill>
                  <a:srgbClr val="F0A22E">
                    <a:shade val="75000"/>
                  </a:srgbClr>
                </a:solidFill>
              </a:rPr>
              <a:pPr/>
              <a:t>5/29/2024</a:t>
            </a:fld>
            <a:endParaRPr lang="en-US" dirty="0">
              <a:solidFill>
                <a:srgbClr val="F0A22E">
                  <a:shade val="75000"/>
                </a:srgbClr>
              </a:solidFill>
            </a:endParaRPr>
          </a:p>
        </p:txBody>
      </p:sp>
      <p:sp>
        <p:nvSpPr>
          <p:cNvPr id="11" name="Footer Placeholder 10"/>
          <p:cNvSpPr>
            <a:spLocks noGrp="1"/>
          </p:cNvSpPr>
          <p:nvPr>
            <p:ph type="ftr" sz="quarter" idx="11"/>
          </p:nvPr>
        </p:nvSpPr>
        <p:spPr/>
        <p:txBody>
          <a:bodyPr/>
          <a:lstStyle/>
          <a:p>
            <a:endParaRPr lang="en-US" dirty="0">
              <a:solidFill>
                <a:srgbClr val="F0A22E">
                  <a:shade val="75000"/>
                </a:srgbClr>
              </a:solidFill>
            </a:endParaRPr>
          </a:p>
        </p:txBody>
      </p:sp>
      <p:sp>
        <p:nvSpPr>
          <p:cNvPr id="16" name="Slide Number Placeholder 1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masterClrMapping/>
  </p:clrMapOvr>
  <p:transition>
    <p:wipe dir="r"/>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0804793A-1E92-424A-BFA1-CF8C55CC78BE}" type="datetimeFigureOut">
              <a:rPr lang="en-US" smtClean="0">
                <a:solidFill>
                  <a:srgbClr val="F0A22E">
                    <a:shade val="75000"/>
                  </a:srgbClr>
                </a:solidFill>
              </a:rPr>
              <a:pPr/>
              <a:t>5/29/2024</a:t>
            </a:fld>
            <a:endParaRPr lang="en-US" dirty="0">
              <a:solidFill>
                <a:srgbClr val="F0A22E">
                  <a:shade val="75000"/>
                </a:srgbClr>
              </a:solidFill>
            </a:endParaRPr>
          </a:p>
        </p:txBody>
      </p:sp>
      <p:sp>
        <p:nvSpPr>
          <p:cNvPr id="10" name="Footer Placeholder 9"/>
          <p:cNvSpPr>
            <a:spLocks noGrp="1"/>
          </p:cNvSpPr>
          <p:nvPr>
            <p:ph type="ftr" sz="quarter" idx="11"/>
          </p:nvPr>
        </p:nvSpPr>
        <p:spPr/>
        <p:txBody>
          <a:bodyPr/>
          <a:lstStyle/>
          <a:p>
            <a:endParaRPr lang="en-US" dirty="0">
              <a:solidFill>
                <a:srgbClr val="F0A22E">
                  <a:shade val="75000"/>
                </a:srgbClr>
              </a:solidFill>
            </a:endParaRPr>
          </a:p>
        </p:txBody>
      </p:sp>
      <p:sp>
        <p:nvSpPr>
          <p:cNvPr id="31" name="Slide Number Placeholder 30"/>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0804793A-1E92-424A-BFA1-CF8C55CC78BE}" type="datetimeFigureOut">
              <a:rPr lang="en-US" smtClean="0">
                <a:solidFill>
                  <a:srgbClr val="F0A22E">
                    <a:shade val="75000"/>
                  </a:srgbClr>
                </a:solidFill>
              </a:rPr>
              <a:pPr/>
              <a:t>5/29/2024</a:t>
            </a:fld>
            <a:endParaRPr lang="en-US" dirty="0">
              <a:solidFill>
                <a:srgbClr val="F0A22E">
                  <a:shade val="75000"/>
                </a:srgbClr>
              </a:solidFill>
            </a:endParaRPr>
          </a:p>
        </p:txBody>
      </p:sp>
      <p:sp>
        <p:nvSpPr>
          <p:cNvPr id="6" name="Footer Placeholder 5"/>
          <p:cNvSpPr>
            <a:spLocks noGrp="1"/>
          </p:cNvSpPr>
          <p:nvPr>
            <p:ph type="ftr" sz="quarter" idx="11"/>
          </p:nvPr>
        </p:nvSpPr>
        <p:spPr/>
        <p:txBody>
          <a:bodyPr/>
          <a:lstStyle/>
          <a:p>
            <a:endParaRPr lang="en-US" dirty="0">
              <a:solidFill>
                <a:srgbClr val="F0A22E">
                  <a:shade val="75000"/>
                </a:srgbClr>
              </a:solidFill>
            </a:endParaRPr>
          </a:p>
        </p:txBody>
      </p:sp>
      <p:sp>
        <p:nvSpPr>
          <p:cNvPr id="7" name="Slide Number Placeholder 6"/>
          <p:cNvSpPr>
            <a:spLocks noGrp="1"/>
          </p:cNvSpPr>
          <p:nvPr>
            <p:ph type="sldNum" sz="quarter" idx="12"/>
          </p:nvPr>
        </p:nvSpPr>
        <p:spPr>
          <a:xfrm>
            <a:off x="8229600" y="6477000"/>
            <a:ext cx="762000" cy="246888"/>
          </a:xfrm>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Tree>
  </p:cSld>
  <p:clrMapOvr>
    <a:masterClrMapping/>
  </p:clrMapOvr>
  <p:transition>
    <p:wipe dir="r"/>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0804793A-1E92-424A-BFA1-CF8C55CC78BE}" type="datetimeFigureOut">
              <a:rPr lang="en-US" smtClean="0">
                <a:solidFill>
                  <a:srgbClr val="F0A22E">
                    <a:shade val="75000"/>
                  </a:srgbClr>
                </a:solidFill>
              </a:rPr>
              <a:pPr/>
              <a:t>5/29/2024</a:t>
            </a:fld>
            <a:endParaRPr lang="en-US" dirty="0">
              <a:solidFill>
                <a:srgbClr val="F0A22E">
                  <a:shade val="75000"/>
                </a:srgbClr>
              </a:solidFill>
            </a:endParaRPr>
          </a:p>
        </p:txBody>
      </p:sp>
      <p:sp>
        <p:nvSpPr>
          <p:cNvPr id="21" name="Footer Placeholder 20"/>
          <p:cNvSpPr>
            <a:spLocks noGrp="1"/>
          </p:cNvSpPr>
          <p:nvPr>
            <p:ph type="ftr" sz="quarter" idx="11"/>
          </p:nvPr>
        </p:nvSpPr>
        <p:spPr/>
        <p:txBody>
          <a:bodyPr/>
          <a:lstStyle/>
          <a:p>
            <a:endParaRPr lang="en-US" dirty="0">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804793A-1E92-424A-BFA1-CF8C55CC78BE}" type="datetimeFigureOut">
              <a:rPr lang="en-US" smtClean="0">
                <a:solidFill>
                  <a:srgbClr val="F0A22E">
                    <a:shade val="75000"/>
                  </a:srgbClr>
                </a:solidFill>
              </a:rPr>
              <a:pPr/>
              <a:t>5/29/2024</a:t>
            </a:fld>
            <a:endParaRPr lang="en-US" dirty="0">
              <a:solidFill>
                <a:srgbClr val="F0A22E">
                  <a:shade val="75000"/>
                </a:srgbClr>
              </a:solidFill>
            </a:endParaRPr>
          </a:p>
        </p:txBody>
      </p:sp>
      <p:sp>
        <p:nvSpPr>
          <p:cNvPr id="24" name="Footer Placeholder 23"/>
          <p:cNvSpPr>
            <a:spLocks noGrp="1"/>
          </p:cNvSpPr>
          <p:nvPr>
            <p:ph type="ftr" sz="quarter" idx="11"/>
          </p:nvPr>
        </p:nvSpPr>
        <p:spPr/>
        <p:txBody>
          <a:bodyPr/>
          <a:lstStyle/>
          <a:p>
            <a:endParaRPr lang="en-US" dirty="0">
              <a:solidFill>
                <a:srgbClr val="F0A22E">
                  <a:shade val="75000"/>
                </a:srgbClr>
              </a:solidFill>
            </a:endParaRPr>
          </a:p>
        </p:txBody>
      </p:sp>
      <p:sp>
        <p:nvSpPr>
          <p:cNvPr id="7" name="Slide Number Placeholder 6"/>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solidFill>
                  <a:srgbClr val="F0A22E">
                    <a:shade val="75000"/>
                  </a:srgbClr>
                </a:solidFill>
              </a:rPr>
              <a:pPr/>
              <a:t>5/29/2024</a:t>
            </a:fld>
            <a:endParaRPr lang="en-US" dirty="0">
              <a:solidFill>
                <a:srgbClr val="F0A22E">
                  <a:shade val="75000"/>
                </a:srgbClr>
              </a:solidFill>
            </a:endParaRPr>
          </a:p>
        </p:txBody>
      </p:sp>
      <p:sp>
        <p:nvSpPr>
          <p:cNvPr id="29" name="Footer Placeholder 28"/>
          <p:cNvSpPr>
            <a:spLocks noGrp="1"/>
          </p:cNvSpPr>
          <p:nvPr>
            <p:ph type="ftr" sz="quarter" idx="11"/>
          </p:nvPr>
        </p:nvSpPr>
        <p:spPr/>
        <p:txBody>
          <a:bodyPr/>
          <a:lstStyle/>
          <a:p>
            <a:endParaRPr lang="en-US" dirty="0">
              <a:solidFill>
                <a:srgbClr val="F0A22E">
                  <a:shade val="75000"/>
                </a:srgbClr>
              </a:solidFill>
            </a:endParaRPr>
          </a:p>
        </p:txBody>
      </p:sp>
      <p:sp>
        <p:nvSpPr>
          <p:cNvPr id="7" name="Slide Number Placeholder 6"/>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pPr/>
              <a:t>5/29/2024</a:t>
            </a:fld>
            <a:endParaRPr lang="en-US" dirty="0"/>
          </a:p>
        </p:txBody>
      </p:sp>
      <p:sp>
        <p:nvSpPr>
          <p:cNvPr id="19" name="Footer Placeholder 18"/>
          <p:cNvSpPr>
            <a:spLocks noGrp="1"/>
          </p:cNvSpPr>
          <p:nvPr>
            <p:ph type="ftr" sz="quarter" idx="11"/>
          </p:nvPr>
        </p:nvSpPr>
        <p:spPr>
          <a:xfrm>
            <a:off x="3581400" y="76200"/>
            <a:ext cx="2895600" cy="288925"/>
          </a:xfrm>
        </p:spPr>
        <p:txBody>
          <a:bodyPr/>
          <a:lstStyle/>
          <a:p>
            <a:endParaRPr lang="en-US" dirty="0"/>
          </a:p>
        </p:txBody>
      </p:sp>
      <p:sp>
        <p:nvSpPr>
          <p:cNvPr id="16" name="Slide Number Placeholder 15"/>
          <p:cNvSpPr>
            <a:spLocks noGrp="1"/>
          </p:cNvSpPr>
          <p:nvPr>
            <p:ph type="sldNum" sz="quarter" idx="12"/>
          </p:nvPr>
        </p:nvSpPr>
        <p:spPr>
          <a:xfrm>
            <a:off x="8229600" y="6473952"/>
            <a:ext cx="758952" cy="246888"/>
          </a:xfrm>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dirty="0" smtClean="0"/>
              <a:t>Click icon to add picture</a:t>
            </a:r>
            <a:endParaRPr kumimoji="0" lang="en-US" dirty="0"/>
          </a:p>
        </p:txBody>
      </p:sp>
      <p:sp>
        <p:nvSpPr>
          <p:cNvPr id="7" name="Date Placeholder 6"/>
          <p:cNvSpPr>
            <a:spLocks noGrp="1"/>
          </p:cNvSpPr>
          <p:nvPr>
            <p:ph type="dt" sz="half" idx="10"/>
          </p:nvPr>
        </p:nvSpPr>
        <p:spPr/>
        <p:txBody>
          <a:bodyPr/>
          <a:lstStyle/>
          <a:p>
            <a:fld id="{0804793A-1E92-424A-BFA1-CF8C55CC78BE}" type="datetimeFigureOut">
              <a:rPr lang="en-US" smtClean="0">
                <a:solidFill>
                  <a:srgbClr val="F0A22E">
                    <a:shade val="75000"/>
                  </a:srgbClr>
                </a:solidFill>
              </a:rPr>
              <a:pPr/>
              <a:t>5/29/2024</a:t>
            </a:fld>
            <a:endParaRPr lang="en-US" dirty="0">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dirty="0">
              <a:solidFill>
                <a:srgbClr val="F0A22E">
                  <a:shade val="75000"/>
                </a:srgbClr>
              </a:solidFill>
            </a:endParaRPr>
          </a:p>
        </p:txBody>
      </p:sp>
      <p:sp>
        <p:nvSpPr>
          <p:cNvPr id="31" name="Slide Number Placeholder 30"/>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transition>
    <p:wipe dir="r"/>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solidFill>
                  <a:srgbClr val="F0A22E">
                    <a:shade val="75000"/>
                  </a:srgbClr>
                </a:solidFill>
              </a:rPr>
              <a:pPr/>
              <a:t>5/29/2024</a:t>
            </a:fld>
            <a:endParaRPr lang="en-US" dirty="0">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dirty="0">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solidFill>
                  <a:srgbClr val="F0A22E">
                    <a:shade val="75000"/>
                  </a:srgbClr>
                </a:solidFill>
              </a:rPr>
              <a:pPr/>
              <a:t>5/29/2024</a:t>
            </a:fld>
            <a:endParaRPr lang="en-US" dirty="0">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dirty="0">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065" indent="0" algn="ctr">
              <a:buNone/>
              <a:defRPr>
                <a:solidFill>
                  <a:schemeClr val="tx1">
                    <a:tint val="75000"/>
                  </a:schemeClr>
                </a:solidFill>
              </a:defRPr>
            </a:lvl2pPr>
            <a:lvl3pPr marL="914127" indent="0" algn="ctr">
              <a:buNone/>
              <a:defRPr>
                <a:solidFill>
                  <a:schemeClr val="tx1">
                    <a:tint val="75000"/>
                  </a:schemeClr>
                </a:solidFill>
              </a:defRPr>
            </a:lvl3pPr>
            <a:lvl4pPr marL="1371189" indent="0" algn="ctr">
              <a:buNone/>
              <a:defRPr>
                <a:solidFill>
                  <a:schemeClr val="tx1">
                    <a:tint val="75000"/>
                  </a:schemeClr>
                </a:solidFill>
              </a:defRPr>
            </a:lvl4pPr>
            <a:lvl5pPr marL="1828251" indent="0" algn="ctr">
              <a:buNone/>
              <a:defRPr>
                <a:solidFill>
                  <a:schemeClr val="tx1">
                    <a:tint val="75000"/>
                  </a:schemeClr>
                </a:solidFill>
              </a:defRPr>
            </a:lvl5pPr>
            <a:lvl6pPr marL="2285316" indent="0" algn="ctr">
              <a:buNone/>
              <a:defRPr>
                <a:solidFill>
                  <a:schemeClr val="tx1">
                    <a:tint val="75000"/>
                  </a:schemeClr>
                </a:solidFill>
              </a:defRPr>
            </a:lvl6pPr>
            <a:lvl7pPr marL="2742378" indent="0" algn="ctr">
              <a:buNone/>
              <a:defRPr>
                <a:solidFill>
                  <a:schemeClr val="tx1">
                    <a:tint val="75000"/>
                  </a:schemeClr>
                </a:solidFill>
              </a:defRPr>
            </a:lvl7pPr>
            <a:lvl8pPr marL="3199440" indent="0" algn="ctr">
              <a:buNone/>
              <a:defRPr>
                <a:solidFill>
                  <a:schemeClr val="tx1">
                    <a:tint val="75000"/>
                  </a:schemeClr>
                </a:solidFill>
              </a:defRPr>
            </a:lvl8pPr>
            <a:lvl9pPr marL="3656504"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59B229B-245E-4F72-B8BA-7AB9BFF441C1}" type="datetimeFigureOut">
              <a:rPr lang="en-US" smtClean="0">
                <a:solidFill>
                  <a:prstClr val="black">
                    <a:tint val="75000"/>
                  </a:prstClr>
                </a:solidFill>
              </a:rPr>
              <a:pPr/>
              <a:t>5/29/2024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AA42EB4-B5D1-46F3-A61F-2BDA03E1C001}"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9B229B-245E-4F72-B8BA-7AB9BFF441C1}" type="datetimeFigureOut">
              <a:rPr lang="en-US" smtClean="0">
                <a:solidFill>
                  <a:prstClr val="black">
                    <a:tint val="75000"/>
                  </a:prstClr>
                </a:solidFill>
              </a:rPr>
              <a:pPr/>
              <a:t>5/29/2024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AA42EB4-B5D1-46F3-A61F-2BDA03E1C001}"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065" indent="0">
              <a:buNone/>
              <a:defRPr sz="1800">
                <a:solidFill>
                  <a:schemeClr val="tx1">
                    <a:tint val="75000"/>
                  </a:schemeClr>
                </a:solidFill>
              </a:defRPr>
            </a:lvl2pPr>
            <a:lvl3pPr marL="914127"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6" indent="0">
              <a:buNone/>
              <a:defRPr sz="1400">
                <a:solidFill>
                  <a:schemeClr val="tx1">
                    <a:tint val="75000"/>
                  </a:schemeClr>
                </a:solidFill>
              </a:defRPr>
            </a:lvl6pPr>
            <a:lvl7pPr marL="2742378" indent="0">
              <a:buNone/>
              <a:defRPr sz="1400">
                <a:solidFill>
                  <a:schemeClr val="tx1">
                    <a:tint val="75000"/>
                  </a:schemeClr>
                </a:solidFill>
              </a:defRPr>
            </a:lvl7pPr>
            <a:lvl8pPr marL="3199440" indent="0">
              <a:buNone/>
              <a:defRPr sz="1400">
                <a:solidFill>
                  <a:schemeClr val="tx1">
                    <a:tint val="75000"/>
                  </a:schemeClr>
                </a:solidFill>
              </a:defRPr>
            </a:lvl8pPr>
            <a:lvl9pPr marL="3656504"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59B229B-245E-4F72-B8BA-7AB9BFF441C1}" type="datetimeFigureOut">
              <a:rPr lang="en-US" smtClean="0">
                <a:solidFill>
                  <a:prstClr val="black">
                    <a:tint val="75000"/>
                  </a:prstClr>
                </a:solidFill>
              </a:rPr>
              <a:pPr/>
              <a:t>5/29/2024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AA42EB4-B5D1-46F3-A61F-2BDA03E1C001}"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59B229B-245E-4F72-B8BA-7AB9BFF441C1}" type="datetimeFigureOut">
              <a:rPr lang="en-US" smtClean="0">
                <a:solidFill>
                  <a:prstClr val="black">
                    <a:tint val="75000"/>
                  </a:prstClr>
                </a:solidFill>
              </a:rPr>
              <a:pPr/>
              <a:t>5/29/2024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AA42EB4-B5D1-46F3-A61F-2BDA03E1C001}"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065" indent="0">
              <a:buNone/>
              <a:defRPr sz="2000" b="1"/>
            </a:lvl2pPr>
            <a:lvl3pPr marL="914127" indent="0">
              <a:buNone/>
              <a:defRPr sz="1800" b="1"/>
            </a:lvl3pPr>
            <a:lvl4pPr marL="1371189" indent="0">
              <a:buNone/>
              <a:defRPr sz="1600" b="1"/>
            </a:lvl4pPr>
            <a:lvl5pPr marL="1828251" indent="0">
              <a:buNone/>
              <a:defRPr sz="1600" b="1"/>
            </a:lvl5pPr>
            <a:lvl6pPr marL="2285316" indent="0">
              <a:buNone/>
              <a:defRPr sz="1600" b="1"/>
            </a:lvl6pPr>
            <a:lvl7pPr marL="2742378" indent="0">
              <a:buNone/>
              <a:defRPr sz="1600" b="1"/>
            </a:lvl7pPr>
            <a:lvl8pPr marL="3199440" indent="0">
              <a:buNone/>
              <a:defRPr sz="1600" b="1"/>
            </a:lvl8pPr>
            <a:lvl9pPr marL="365650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0" y="1535113"/>
            <a:ext cx="4041775" cy="639763"/>
          </a:xfrm>
        </p:spPr>
        <p:txBody>
          <a:bodyPr anchor="b"/>
          <a:lstStyle>
            <a:lvl1pPr marL="0" indent="0">
              <a:buNone/>
              <a:defRPr sz="2400" b="1"/>
            </a:lvl1pPr>
            <a:lvl2pPr marL="457065" indent="0">
              <a:buNone/>
              <a:defRPr sz="2000" b="1"/>
            </a:lvl2pPr>
            <a:lvl3pPr marL="914127" indent="0">
              <a:buNone/>
              <a:defRPr sz="1800" b="1"/>
            </a:lvl3pPr>
            <a:lvl4pPr marL="1371189" indent="0">
              <a:buNone/>
              <a:defRPr sz="1600" b="1"/>
            </a:lvl4pPr>
            <a:lvl5pPr marL="1828251" indent="0">
              <a:buNone/>
              <a:defRPr sz="1600" b="1"/>
            </a:lvl5pPr>
            <a:lvl6pPr marL="2285316" indent="0">
              <a:buNone/>
              <a:defRPr sz="1600" b="1"/>
            </a:lvl6pPr>
            <a:lvl7pPr marL="2742378" indent="0">
              <a:buNone/>
              <a:defRPr sz="1600" b="1"/>
            </a:lvl7pPr>
            <a:lvl8pPr marL="3199440" indent="0">
              <a:buNone/>
              <a:defRPr sz="1600" b="1"/>
            </a:lvl8pPr>
            <a:lvl9pPr marL="365650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59B229B-245E-4F72-B8BA-7AB9BFF441C1}" type="datetimeFigureOut">
              <a:rPr lang="en-US" smtClean="0">
                <a:solidFill>
                  <a:prstClr val="black">
                    <a:tint val="75000"/>
                  </a:prstClr>
                </a:solidFill>
              </a:rPr>
              <a:pPr/>
              <a:t>5/29/2024</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FAA42EB4-B5D1-46F3-A61F-2BDA03E1C001}"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59B229B-245E-4F72-B8BA-7AB9BFF441C1}" type="datetimeFigureOut">
              <a:rPr lang="en-US" smtClean="0">
                <a:solidFill>
                  <a:prstClr val="black">
                    <a:tint val="75000"/>
                  </a:prstClr>
                </a:solidFill>
              </a:rPr>
              <a:pPr/>
              <a:t>5/29/2024</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AA42EB4-B5D1-46F3-A61F-2BDA03E1C001}"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9B229B-245E-4F72-B8BA-7AB9BFF441C1}" type="datetimeFigureOut">
              <a:rPr lang="en-US" smtClean="0">
                <a:solidFill>
                  <a:prstClr val="black">
                    <a:tint val="75000"/>
                  </a:prstClr>
                </a:solidFill>
              </a:rPr>
              <a:pPr/>
              <a:t>5/29/2024</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FAA42EB4-B5D1-46F3-A61F-2BDA03E1C001}"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0804793A-1E92-424A-BFA1-CF8C55CC78BE}" type="datetimeFigureOut">
              <a:rPr lang="en-US" smtClean="0"/>
              <a:pPr/>
              <a:t>5/29/2024</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6" name="Slide Number Placeholder 15"/>
          <p:cNvSpPr>
            <a:spLocks noGrp="1"/>
          </p:cNvSpPr>
          <p:nvPr>
            <p:ph type="sldNum" sz="quarter" idx="12"/>
          </p:nvPr>
        </p:nvSpPr>
        <p:spPr/>
        <p:txBody>
          <a:bodyPr/>
          <a:lstStyle/>
          <a:p>
            <a:fld id="{C6247203-1E23-499F-9395-80E876021AF9}" type="slidenum">
              <a:rPr lang="en-US" smtClean="0"/>
              <a:pPr/>
              <a:t>‹#›</a:t>
            </a:fld>
            <a:endParaRPr lang="en-US" dirty="0"/>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masterClrMapping/>
  </p:clrMapOvr>
  <p:transition>
    <p:wipe dir="r"/>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5" y="1435104"/>
            <a:ext cx="3008313" cy="4691063"/>
          </a:xfrm>
        </p:spPr>
        <p:txBody>
          <a:bodyPr/>
          <a:lstStyle>
            <a:lvl1pPr marL="0" indent="0">
              <a:buNone/>
              <a:defRPr sz="1400"/>
            </a:lvl1pPr>
            <a:lvl2pPr marL="457065" indent="0">
              <a:buNone/>
              <a:defRPr sz="1200"/>
            </a:lvl2pPr>
            <a:lvl3pPr marL="914127" indent="0">
              <a:buNone/>
              <a:defRPr sz="1000"/>
            </a:lvl3pPr>
            <a:lvl4pPr marL="1371189" indent="0">
              <a:buNone/>
              <a:defRPr sz="900"/>
            </a:lvl4pPr>
            <a:lvl5pPr marL="1828251" indent="0">
              <a:buNone/>
              <a:defRPr sz="900"/>
            </a:lvl5pPr>
            <a:lvl6pPr marL="2285316" indent="0">
              <a:buNone/>
              <a:defRPr sz="900"/>
            </a:lvl6pPr>
            <a:lvl7pPr marL="2742378" indent="0">
              <a:buNone/>
              <a:defRPr sz="900"/>
            </a:lvl7pPr>
            <a:lvl8pPr marL="3199440" indent="0">
              <a:buNone/>
              <a:defRPr sz="900"/>
            </a:lvl8pPr>
            <a:lvl9pPr marL="3656504"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9B229B-245E-4F72-B8BA-7AB9BFF441C1}" type="datetimeFigureOut">
              <a:rPr lang="en-US" smtClean="0">
                <a:solidFill>
                  <a:prstClr val="black">
                    <a:tint val="75000"/>
                  </a:prstClr>
                </a:solidFill>
              </a:rPr>
              <a:pPr/>
              <a:t>5/29/2024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AA42EB4-B5D1-46F3-A61F-2BDA03E1C001}"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65" indent="0">
              <a:buNone/>
              <a:defRPr sz="2800"/>
            </a:lvl2pPr>
            <a:lvl3pPr marL="914127" indent="0">
              <a:buNone/>
              <a:defRPr sz="2400"/>
            </a:lvl3pPr>
            <a:lvl4pPr marL="1371189" indent="0">
              <a:buNone/>
              <a:defRPr sz="2000"/>
            </a:lvl4pPr>
            <a:lvl5pPr marL="1828251" indent="0">
              <a:buNone/>
              <a:defRPr sz="2000"/>
            </a:lvl5pPr>
            <a:lvl6pPr marL="2285316" indent="0">
              <a:buNone/>
              <a:defRPr sz="2000"/>
            </a:lvl6pPr>
            <a:lvl7pPr marL="2742378" indent="0">
              <a:buNone/>
              <a:defRPr sz="2000"/>
            </a:lvl7pPr>
            <a:lvl8pPr marL="3199440" indent="0">
              <a:buNone/>
              <a:defRPr sz="2000"/>
            </a:lvl8pPr>
            <a:lvl9pPr marL="3656504" indent="0">
              <a:buNone/>
              <a:defRPr sz="2000"/>
            </a:lvl9pPr>
          </a:lstStyle>
          <a:p>
            <a:endParaRPr lang="en-US" dirty="0"/>
          </a:p>
        </p:txBody>
      </p:sp>
      <p:sp>
        <p:nvSpPr>
          <p:cNvPr id="4" name="Text Placeholder 3"/>
          <p:cNvSpPr>
            <a:spLocks noGrp="1"/>
          </p:cNvSpPr>
          <p:nvPr>
            <p:ph type="body" sz="half" idx="2"/>
          </p:nvPr>
        </p:nvSpPr>
        <p:spPr>
          <a:xfrm>
            <a:off x="1792288" y="5367342"/>
            <a:ext cx="5486400" cy="804863"/>
          </a:xfrm>
        </p:spPr>
        <p:txBody>
          <a:bodyPr/>
          <a:lstStyle>
            <a:lvl1pPr marL="0" indent="0">
              <a:buNone/>
              <a:defRPr sz="1400"/>
            </a:lvl1pPr>
            <a:lvl2pPr marL="457065" indent="0">
              <a:buNone/>
              <a:defRPr sz="1200"/>
            </a:lvl2pPr>
            <a:lvl3pPr marL="914127" indent="0">
              <a:buNone/>
              <a:defRPr sz="1000"/>
            </a:lvl3pPr>
            <a:lvl4pPr marL="1371189" indent="0">
              <a:buNone/>
              <a:defRPr sz="900"/>
            </a:lvl4pPr>
            <a:lvl5pPr marL="1828251" indent="0">
              <a:buNone/>
              <a:defRPr sz="900"/>
            </a:lvl5pPr>
            <a:lvl6pPr marL="2285316" indent="0">
              <a:buNone/>
              <a:defRPr sz="900"/>
            </a:lvl6pPr>
            <a:lvl7pPr marL="2742378" indent="0">
              <a:buNone/>
              <a:defRPr sz="900"/>
            </a:lvl7pPr>
            <a:lvl8pPr marL="3199440" indent="0">
              <a:buNone/>
              <a:defRPr sz="900"/>
            </a:lvl8pPr>
            <a:lvl9pPr marL="3656504"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9B229B-245E-4F72-B8BA-7AB9BFF441C1}" type="datetimeFigureOut">
              <a:rPr lang="en-US" smtClean="0">
                <a:solidFill>
                  <a:prstClr val="black">
                    <a:tint val="75000"/>
                  </a:prstClr>
                </a:solidFill>
              </a:rPr>
              <a:pPr/>
              <a:t>5/29/2024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AA42EB4-B5D1-46F3-A61F-2BDA03E1C001}"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9B229B-245E-4F72-B8BA-7AB9BFF441C1}" type="datetimeFigureOut">
              <a:rPr lang="en-US" smtClean="0">
                <a:solidFill>
                  <a:prstClr val="black">
                    <a:tint val="75000"/>
                  </a:prstClr>
                </a:solidFill>
              </a:rPr>
              <a:pPr/>
              <a:t>5/29/2024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AA42EB4-B5D1-46F3-A61F-2BDA03E1C001}"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9B229B-245E-4F72-B8BA-7AB9BFF441C1}" type="datetimeFigureOut">
              <a:rPr lang="en-US" smtClean="0">
                <a:solidFill>
                  <a:prstClr val="black">
                    <a:tint val="75000"/>
                  </a:prstClr>
                </a:solidFill>
              </a:rPr>
              <a:pPr/>
              <a:t>5/29/2024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AA42EB4-B5D1-46F3-A61F-2BDA03E1C001}"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0804793A-1E92-424A-BFA1-CF8C55CC78BE}" type="datetimeFigureOut">
              <a:rPr lang="en-US" smtClean="0"/>
              <a:pPr/>
              <a:t>5/29/2024</a:t>
            </a:fld>
            <a:endParaRPr lang="en-US" dirty="0"/>
          </a:p>
        </p:txBody>
      </p:sp>
      <p:sp>
        <p:nvSpPr>
          <p:cNvPr id="10" name="Footer Placeholder 9"/>
          <p:cNvSpPr>
            <a:spLocks noGrp="1"/>
          </p:cNvSpPr>
          <p:nvPr>
            <p:ph type="ftr" sz="quarter" idx="11"/>
          </p:nvPr>
        </p:nvSpPr>
        <p:spPr/>
        <p:txBody>
          <a:bodyPr/>
          <a:lstStyle/>
          <a:p>
            <a:endParaRPr lang="en-US" dirty="0"/>
          </a:p>
        </p:txBody>
      </p:sp>
      <p:sp>
        <p:nvSpPr>
          <p:cNvPr id="31" name="Slide Number Placeholder 30"/>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0804793A-1E92-424A-BFA1-CF8C55CC78BE}" type="datetimeFigureOut">
              <a:rPr lang="en-US" smtClean="0"/>
              <a:pPr/>
              <a:t>5/29/2024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229600" y="6477000"/>
            <a:ext cx="762000" cy="246888"/>
          </a:xfrm>
        </p:spPr>
        <p:txBody>
          <a:bodyPr/>
          <a:lstStyle/>
          <a:p>
            <a:fld id="{C6247203-1E23-499F-9395-80E876021AF9}" type="slidenum">
              <a:rPr lang="en-US" smtClean="0"/>
              <a:pPr/>
              <a:t>‹#›</a:t>
            </a:fld>
            <a:endParaRPr lang="en-US" dirty="0"/>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Ovr>
    <a:masterClrMapping/>
  </p:clrMapOvr>
  <p:transition>
    <p:wipe dir="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0804793A-1E92-424A-BFA1-CF8C55CC78BE}" type="datetimeFigureOut">
              <a:rPr lang="en-US" smtClean="0"/>
              <a:pPr/>
              <a:t>5/29/2024</a:t>
            </a:fld>
            <a:endParaRPr lang="en-US" dirty="0"/>
          </a:p>
        </p:txBody>
      </p:sp>
      <p:sp>
        <p:nvSpPr>
          <p:cNvPr id="21" name="Footer Placeholder 20"/>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804793A-1E92-424A-BFA1-CF8C55CC78BE}" type="datetimeFigureOut">
              <a:rPr lang="en-US" smtClean="0"/>
              <a:pPr/>
              <a:t>5/29/2024</a:t>
            </a:fld>
            <a:endParaRPr lang="en-US" dirty="0"/>
          </a:p>
        </p:txBody>
      </p:sp>
      <p:sp>
        <p:nvSpPr>
          <p:cNvPr id="24" name="Footer Placeholder 23"/>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pPr/>
              <a:t>5/29/2024</a:t>
            </a:fld>
            <a:endParaRPr lang="en-US" dirty="0"/>
          </a:p>
        </p:txBody>
      </p:sp>
      <p:sp>
        <p:nvSpPr>
          <p:cNvPr id="29" name="Footer Placeholder 28"/>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dirty="0" smtClean="0"/>
              <a:t>Click icon to add picture</a:t>
            </a:r>
            <a:endParaRPr kumimoji="0" lang="en-US" dirty="0"/>
          </a:p>
        </p:txBody>
      </p:sp>
      <p:sp>
        <p:nvSpPr>
          <p:cNvPr id="7" name="Date Placeholder 6"/>
          <p:cNvSpPr>
            <a:spLocks noGrp="1"/>
          </p:cNvSpPr>
          <p:nvPr>
            <p:ph type="dt" sz="half" idx="10"/>
          </p:nvPr>
        </p:nvSpPr>
        <p:spPr/>
        <p:txBody>
          <a:bodyPr/>
          <a:lstStyle/>
          <a:p>
            <a:fld id="{0804793A-1E92-424A-BFA1-CF8C55CC78BE}" type="datetimeFigureOut">
              <a:rPr lang="en-US" smtClean="0"/>
              <a:pPr/>
              <a:t>5/29/2024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31" name="Slide Number Placeholder 30"/>
          <p:cNvSpPr>
            <a:spLocks noGrp="1"/>
          </p:cNvSpPr>
          <p:nvPr>
            <p:ph type="sldNum" sz="quarter" idx="12"/>
          </p:nvPr>
        </p:nvSpPr>
        <p:spPr/>
        <p:txBody>
          <a:bodyPr/>
          <a:lstStyle/>
          <a:p>
            <a:fld id="{C6247203-1E23-499F-9395-80E876021AF9}" type="slidenum">
              <a:rPr lang="en-US" smtClean="0"/>
              <a:pPr/>
              <a:t>‹#›</a:t>
            </a:fld>
            <a:endParaRPr lang="en-US" dirty="0"/>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transition>
    <p:wipe dir="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CF2D4"/>
        </a:solid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0804793A-1E92-424A-BFA1-CF8C55CC78BE}" type="datetimeFigureOut">
              <a:rPr lang="en-US" smtClean="0"/>
              <a:pPr/>
              <a:t>5/29/2024</a:t>
            </a:fld>
            <a:endParaRPr lang="en-US" dirty="0"/>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dirty="0"/>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6247203-1E23-499F-9395-80E876021AF9}" type="slidenum">
              <a:rPr lang="en-US" smtClean="0"/>
              <a:pPr/>
              <a:t>‹#›</a:t>
            </a:fld>
            <a:endParaRPr lang="en-US" dirty="0"/>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ransition>
    <p:wipe dir="r"/>
  </p:transition>
  <p:timing>
    <p:tnLst>
      <p:par>
        <p:cTn id="1" dur="indefinite" restart="never" nodeType="tmRoot"/>
      </p:par>
    </p:tnLst>
  </p:timing>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CF2D4"/>
        </a:solid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0804793A-1E92-424A-BFA1-CF8C55CC78BE}" type="datetimeFigureOut">
              <a:rPr lang="en-US" smtClean="0">
                <a:solidFill>
                  <a:srgbClr val="F0A22E">
                    <a:shade val="75000"/>
                  </a:srgbClr>
                </a:solidFill>
              </a:rPr>
              <a:pPr/>
              <a:t>5/29/2024</a:t>
            </a:fld>
            <a:endParaRPr lang="en-US" dirty="0">
              <a:solidFill>
                <a:srgbClr val="F0A22E">
                  <a:shade val="75000"/>
                </a:srgbClr>
              </a:solidFill>
            </a:endParaRPr>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dirty="0">
              <a:solidFill>
                <a:srgbClr val="F0A22E">
                  <a:shade val="75000"/>
                </a:srgbClr>
              </a:solidFill>
            </a:endParaRPr>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ransition>
    <p:wipe dir="r"/>
  </p:transition>
  <p:timing>
    <p:tnLst>
      <p:par>
        <p:cTn id="1" dur="indefinite" restart="never" nodeType="tmRoot"/>
      </p:par>
    </p:tnLst>
  </p:timing>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C000">
            <a:alpha val="20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13" tIns="45708" rIns="91413" bIns="45708"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13" tIns="45708" rIns="91413" bIns="4570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13" tIns="45708" rIns="91413" bIns="45708" rtlCol="0" anchor="ctr"/>
          <a:lstStyle>
            <a:lvl1pPr algn="l">
              <a:defRPr sz="1200">
                <a:solidFill>
                  <a:schemeClr val="tx1">
                    <a:tint val="75000"/>
                  </a:schemeClr>
                </a:solidFill>
              </a:defRPr>
            </a:lvl1pPr>
          </a:lstStyle>
          <a:p>
            <a:pPr defTabSz="914127"/>
            <a:fld id="{959B229B-245E-4F72-B8BA-7AB9BFF441C1}" type="datetimeFigureOut">
              <a:rPr lang="en-US" smtClean="0">
                <a:solidFill>
                  <a:prstClr val="black">
                    <a:tint val="75000"/>
                  </a:prstClr>
                </a:solidFill>
              </a:rPr>
              <a:pPr defTabSz="914127"/>
              <a:t>5/29/2024</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13" tIns="45708" rIns="91413" bIns="45708" rtlCol="0" anchor="ctr"/>
          <a:lstStyle>
            <a:lvl1pPr algn="ctr">
              <a:defRPr sz="1200">
                <a:solidFill>
                  <a:schemeClr val="tx1">
                    <a:tint val="75000"/>
                  </a:schemeClr>
                </a:solidFill>
              </a:defRPr>
            </a:lvl1pPr>
          </a:lstStyle>
          <a:p>
            <a:pPr defTabSz="914127"/>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13" tIns="45708" rIns="91413" bIns="45708" rtlCol="0" anchor="ctr"/>
          <a:lstStyle>
            <a:lvl1pPr algn="r">
              <a:defRPr sz="1200">
                <a:solidFill>
                  <a:schemeClr val="tx1">
                    <a:tint val="75000"/>
                  </a:schemeClr>
                </a:solidFill>
              </a:defRPr>
            </a:lvl1pPr>
          </a:lstStyle>
          <a:p>
            <a:pPr defTabSz="914127"/>
            <a:fld id="{FAA42EB4-B5D1-46F3-A61F-2BDA03E1C001}" type="slidenum">
              <a:rPr lang="en-US" smtClean="0">
                <a:solidFill>
                  <a:prstClr val="black">
                    <a:tint val="75000"/>
                  </a:prstClr>
                </a:solidFill>
              </a:rPr>
              <a:pPr defTabSz="914127"/>
              <a:t>‹#›</a:t>
            </a:fld>
            <a:endParaRPr lang="en-US"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xStyles>
    <p:titleStyle>
      <a:lvl1pPr algn="ctr" defTabSz="914127" rtl="0" eaLnBrk="1" latinLnBrk="0" hangingPunct="1">
        <a:spcBef>
          <a:spcPct val="0"/>
        </a:spcBef>
        <a:buNone/>
        <a:defRPr sz="4400" kern="1200">
          <a:solidFill>
            <a:schemeClr val="tx1"/>
          </a:solidFill>
          <a:latin typeface="+mj-lt"/>
          <a:ea typeface="+mj-ea"/>
          <a:cs typeface="+mj-cs"/>
        </a:defRPr>
      </a:lvl1pPr>
    </p:titleStyle>
    <p:bodyStyle>
      <a:lvl1pPr marL="342798" indent="-342798" algn="l" defTabSz="914127"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728" indent="-285666" algn="l" defTabSz="914127"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658" indent="-228531" algn="l" defTabSz="914127"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720" indent="-228531" algn="l" defTabSz="914127"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6785" indent="-228531" algn="l" defTabSz="914127"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3847" indent="-228531" algn="l" defTabSz="91412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909" indent="-228531" algn="l" defTabSz="91412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971" indent="-228531" algn="l" defTabSz="91412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036" indent="-228531" algn="l" defTabSz="91412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27" rtl="0" eaLnBrk="1" latinLnBrk="0" hangingPunct="1">
        <a:defRPr sz="1800" kern="1200">
          <a:solidFill>
            <a:schemeClr val="tx1"/>
          </a:solidFill>
          <a:latin typeface="+mn-lt"/>
          <a:ea typeface="+mn-ea"/>
          <a:cs typeface="+mn-cs"/>
        </a:defRPr>
      </a:lvl1pPr>
      <a:lvl2pPr marL="457065" algn="l" defTabSz="914127" rtl="0" eaLnBrk="1" latinLnBrk="0" hangingPunct="1">
        <a:defRPr sz="1800" kern="1200">
          <a:solidFill>
            <a:schemeClr val="tx1"/>
          </a:solidFill>
          <a:latin typeface="+mn-lt"/>
          <a:ea typeface="+mn-ea"/>
          <a:cs typeface="+mn-cs"/>
        </a:defRPr>
      </a:lvl2pPr>
      <a:lvl3pPr marL="914127" algn="l" defTabSz="914127" rtl="0" eaLnBrk="1" latinLnBrk="0" hangingPunct="1">
        <a:defRPr sz="1800" kern="1200">
          <a:solidFill>
            <a:schemeClr val="tx1"/>
          </a:solidFill>
          <a:latin typeface="+mn-lt"/>
          <a:ea typeface="+mn-ea"/>
          <a:cs typeface="+mn-cs"/>
        </a:defRPr>
      </a:lvl3pPr>
      <a:lvl4pPr marL="1371189" algn="l" defTabSz="914127" rtl="0" eaLnBrk="1" latinLnBrk="0" hangingPunct="1">
        <a:defRPr sz="1800" kern="1200">
          <a:solidFill>
            <a:schemeClr val="tx1"/>
          </a:solidFill>
          <a:latin typeface="+mn-lt"/>
          <a:ea typeface="+mn-ea"/>
          <a:cs typeface="+mn-cs"/>
        </a:defRPr>
      </a:lvl4pPr>
      <a:lvl5pPr marL="1828251" algn="l" defTabSz="914127" rtl="0" eaLnBrk="1" latinLnBrk="0" hangingPunct="1">
        <a:defRPr sz="1800" kern="1200">
          <a:solidFill>
            <a:schemeClr val="tx1"/>
          </a:solidFill>
          <a:latin typeface="+mn-lt"/>
          <a:ea typeface="+mn-ea"/>
          <a:cs typeface="+mn-cs"/>
        </a:defRPr>
      </a:lvl5pPr>
      <a:lvl6pPr marL="2285316" algn="l" defTabSz="914127" rtl="0" eaLnBrk="1" latinLnBrk="0" hangingPunct="1">
        <a:defRPr sz="1800" kern="1200">
          <a:solidFill>
            <a:schemeClr val="tx1"/>
          </a:solidFill>
          <a:latin typeface="+mn-lt"/>
          <a:ea typeface="+mn-ea"/>
          <a:cs typeface="+mn-cs"/>
        </a:defRPr>
      </a:lvl6pPr>
      <a:lvl7pPr marL="2742378" algn="l" defTabSz="914127" rtl="0" eaLnBrk="1" latinLnBrk="0" hangingPunct="1">
        <a:defRPr sz="1800" kern="1200">
          <a:solidFill>
            <a:schemeClr val="tx1"/>
          </a:solidFill>
          <a:latin typeface="+mn-lt"/>
          <a:ea typeface="+mn-ea"/>
          <a:cs typeface="+mn-cs"/>
        </a:defRPr>
      </a:lvl7pPr>
      <a:lvl8pPr marL="3199440" algn="l" defTabSz="914127" rtl="0" eaLnBrk="1" latinLnBrk="0" hangingPunct="1">
        <a:defRPr sz="1800" kern="1200">
          <a:solidFill>
            <a:schemeClr val="tx1"/>
          </a:solidFill>
          <a:latin typeface="+mn-lt"/>
          <a:ea typeface="+mn-ea"/>
          <a:cs typeface="+mn-cs"/>
        </a:defRPr>
      </a:lvl8pPr>
      <a:lvl9pPr marL="3656504" algn="l" defTabSz="91412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9161929" cy="6858000"/>
          </a:xfrm>
          <a:prstGeom prst="rect">
            <a:avLst/>
          </a:prstGeom>
        </p:spPr>
      </p:pic>
      <p:sp>
        <p:nvSpPr>
          <p:cNvPr id="5" name="Rectangle 4"/>
          <p:cNvSpPr/>
          <p:nvPr/>
        </p:nvSpPr>
        <p:spPr>
          <a:xfrm>
            <a:off x="235323" y="6140559"/>
            <a:ext cx="8534400" cy="646331"/>
          </a:xfrm>
          <a:prstGeom prst="rect">
            <a:avLst/>
          </a:prstGeom>
        </p:spPr>
        <p:txBody>
          <a:bodyPr wrap="square">
            <a:spAutoFit/>
          </a:bodyPr>
          <a:lstStyle/>
          <a:p>
            <a:pPr algn="ctr"/>
            <a:r>
              <a:rPr lang="en-US" sz="3600" dirty="0" smtClean="0">
                <a:ln w="12700">
                  <a:solidFill>
                    <a:srgbClr val="002060"/>
                  </a:solidFill>
                </a:ln>
                <a:solidFill>
                  <a:schemeClr val="bg1"/>
                </a:solidFill>
                <a:effectLst>
                  <a:outerShdw blurRad="63500" dist="63500" dir="2700000" algn="tl">
                    <a:srgbClr val="000000">
                      <a:alpha val="45000"/>
                    </a:srgbClr>
                  </a:outerShdw>
                </a:effectLst>
                <a:latin typeface="Britannic Bold" pitchFamily="34" charset="0"/>
              </a:rPr>
              <a:t>29 May 2024</a:t>
            </a:r>
            <a:endParaRPr lang="en-US" sz="3600" dirty="0">
              <a:ln w="12700">
                <a:solidFill>
                  <a:srgbClr val="002060"/>
                </a:solidFill>
              </a:ln>
              <a:solidFill>
                <a:schemeClr val="bg1"/>
              </a:solidFill>
              <a:effectLst>
                <a:outerShdw blurRad="63500" dist="63500" dir="2700000" algn="tl">
                  <a:srgbClr val="000000">
                    <a:alpha val="45000"/>
                  </a:srgbClr>
                </a:outerShdw>
              </a:effectLst>
              <a:latin typeface="Britannic Bold" pitchFamily="34" charset="0"/>
            </a:endParaRPr>
          </a:p>
        </p:txBody>
      </p:sp>
      <p:sp>
        <p:nvSpPr>
          <p:cNvPr id="7" name="TextBox 6"/>
          <p:cNvSpPr txBox="1"/>
          <p:nvPr/>
        </p:nvSpPr>
        <p:spPr>
          <a:xfrm>
            <a:off x="838200" y="3429000"/>
            <a:ext cx="7620000" cy="707886"/>
          </a:xfrm>
          <a:prstGeom prst="rect">
            <a:avLst/>
          </a:prstGeom>
          <a:noFill/>
          <a:effectLst>
            <a:outerShdw blurRad="38100" dist="25400" dir="18900000" algn="bl" rotWithShape="0">
              <a:prstClr val="black"/>
            </a:outerShdw>
          </a:effectLst>
        </p:spPr>
        <p:txBody>
          <a:bodyPr wrap="square" rtlCol="0">
            <a:spAutoFit/>
          </a:bodyPr>
          <a:lstStyle/>
          <a:p>
            <a:pPr algn="ctr"/>
            <a:r>
              <a:rPr lang="en-US" sz="4000" b="1" dirty="0" smtClean="0">
                <a:ln w="10160">
                  <a:solidFill>
                    <a:schemeClr val="accent5"/>
                  </a:solidFill>
                  <a:prstDash val="solid"/>
                </a:ln>
                <a:solidFill>
                  <a:schemeClr val="bg1"/>
                </a:solidFill>
                <a:effectLst>
                  <a:outerShdw blurRad="38100" dist="38100" dir="2700000" algn="tl">
                    <a:srgbClr val="000000">
                      <a:alpha val="43137"/>
                    </a:srgbClr>
                  </a:outerShdw>
                </a:effectLst>
                <a:latin typeface="Bernard MT Condensed" panose="02050806060905020404" pitchFamily="18" charset="0"/>
                <a:cs typeface="Calibri" panose="020F0502020204030204" pitchFamily="34" charset="0"/>
              </a:rPr>
              <a:t>The Trip to Bountiful Giving</a:t>
            </a:r>
            <a:endParaRPr lang="en-US" sz="4000" b="1" dirty="0">
              <a:ln w="10160">
                <a:solidFill>
                  <a:schemeClr val="accent5"/>
                </a:solidFill>
                <a:prstDash val="solid"/>
              </a:ln>
              <a:solidFill>
                <a:schemeClr val="bg1"/>
              </a:solidFill>
              <a:effectLst>
                <a:outerShdw blurRad="38100" dist="38100" dir="2700000" algn="tl">
                  <a:srgbClr val="000000">
                    <a:alpha val="43137"/>
                  </a:srgbClr>
                </a:outerShdw>
              </a:effectLst>
              <a:latin typeface="Bernard MT Condensed" panose="02050806060905020404" pitchFamily="18" charset="0"/>
              <a:cs typeface="Calibri" panose="020F0502020204030204" pitchFamily="34" charset="0"/>
            </a:endParaRPr>
          </a:p>
        </p:txBody>
      </p:sp>
      <p:sp>
        <p:nvSpPr>
          <p:cNvPr id="2" name="TextBox 1"/>
          <p:cNvSpPr txBox="1"/>
          <p:nvPr/>
        </p:nvSpPr>
        <p:spPr>
          <a:xfrm>
            <a:off x="-6725" y="5638800"/>
            <a:ext cx="9161929" cy="391924"/>
          </a:xfrm>
          <a:prstGeom prst="rect">
            <a:avLst/>
          </a:prstGeom>
          <a:solidFill>
            <a:schemeClr val="tx1"/>
          </a:solidFill>
        </p:spPr>
        <p:txBody>
          <a:bodyPr wrap="square" rtlCol="0">
            <a:spAutoFit/>
          </a:bodyPr>
          <a:lstStyle/>
          <a:p>
            <a:endParaRPr lang="en-US" dirty="0"/>
          </a:p>
        </p:txBody>
      </p:sp>
      <p:sp>
        <p:nvSpPr>
          <p:cNvPr id="6" name="TextBox 5"/>
          <p:cNvSpPr txBox="1"/>
          <p:nvPr/>
        </p:nvSpPr>
        <p:spPr>
          <a:xfrm>
            <a:off x="3352800" y="5638800"/>
            <a:ext cx="2362200" cy="646331"/>
          </a:xfrm>
          <a:prstGeom prst="rect">
            <a:avLst/>
          </a:prstGeom>
          <a:noFill/>
        </p:spPr>
        <p:txBody>
          <a:bodyPr wrap="square" rtlCol="0">
            <a:spAutoFit/>
          </a:bodyPr>
          <a:lstStyle/>
          <a:p>
            <a:pPr algn="ctr"/>
            <a:r>
              <a:rPr lang="en-US" sz="3600" dirty="0" smtClean="0">
                <a:solidFill>
                  <a:schemeClr val="bg1"/>
                </a:solidFill>
                <a:effectLst>
                  <a:outerShdw blurRad="38100" dist="38100" dir="2700000" algn="tl">
                    <a:srgbClr val="000000">
                      <a:alpha val="43137"/>
                    </a:srgbClr>
                  </a:outerShdw>
                </a:effectLst>
                <a:latin typeface="Britannic Bold" panose="020B0903060703020204" pitchFamily="34" charset="0"/>
              </a:rPr>
              <a:t>Week 91</a:t>
            </a:r>
            <a:endParaRPr lang="en-US" sz="3600" dirty="0">
              <a:solidFill>
                <a:schemeClr val="bg1"/>
              </a:solidFill>
              <a:effectLst>
                <a:outerShdw blurRad="38100" dist="38100" dir="2700000" algn="tl">
                  <a:srgbClr val="000000">
                    <a:alpha val="43137"/>
                  </a:srgbClr>
                </a:outerShdw>
              </a:effectLst>
              <a:latin typeface="Britannic Bold" panose="020B0903060703020204" pitchFamily="34" charset="0"/>
            </a:endParaRPr>
          </a:p>
        </p:txBody>
      </p:sp>
      <p:sp>
        <p:nvSpPr>
          <p:cNvPr id="8" name="Rectangle 7"/>
          <p:cNvSpPr/>
          <p:nvPr/>
        </p:nvSpPr>
        <p:spPr>
          <a:xfrm>
            <a:off x="383241" y="76200"/>
            <a:ext cx="8382000" cy="677108"/>
          </a:xfrm>
          <a:prstGeom prst="rect">
            <a:avLst/>
          </a:prstGeom>
          <a:effectLst>
            <a:innerShdw blurRad="63500" dist="63500" dir="13500000">
              <a:schemeClr val="bg1">
                <a:alpha val="50000"/>
              </a:schemeClr>
            </a:innerShdw>
          </a:effectLst>
        </p:spPr>
        <p:txBody>
          <a:bodyPr wrap="square">
            <a:spAutoFit/>
          </a:bodyPr>
          <a:lstStyle/>
          <a:p>
            <a:pPr algn="ctr"/>
            <a:r>
              <a:rPr lang="en-US" sz="3800" b="1" dirty="0" smtClean="0">
                <a:ln w="12700">
                  <a:solidFill>
                    <a:srgbClr val="002060"/>
                  </a:solidFill>
                </a:ln>
                <a:solidFill>
                  <a:schemeClr val="bg1"/>
                </a:solidFill>
                <a:effectLst>
                  <a:outerShdw blurRad="63500" dist="63500" dir="2700000" algn="tl">
                    <a:srgbClr val="000000">
                      <a:alpha val="45000"/>
                    </a:srgbClr>
                  </a:outerShdw>
                </a:effectLst>
                <a:latin typeface="Britannic Bold" pitchFamily="34" charset="0"/>
              </a:rPr>
              <a:t>The Self-Sacrificial Ministry</a:t>
            </a:r>
            <a:endParaRPr lang="en-US" sz="3800" b="1" dirty="0">
              <a:ln w="12700">
                <a:solidFill>
                  <a:srgbClr val="002060"/>
                </a:solidFill>
              </a:ln>
              <a:solidFill>
                <a:schemeClr val="bg1"/>
              </a:solidFill>
              <a:effectLst>
                <a:outerShdw blurRad="63500" dist="63500" dir="2700000" algn="tl">
                  <a:srgbClr val="000000">
                    <a:alpha val="45000"/>
                  </a:srgbClr>
                </a:outerShdw>
              </a:effectLst>
              <a:latin typeface="Britannic Bold" pitchFamily="34" charset="0"/>
            </a:endParaRPr>
          </a:p>
        </p:txBody>
      </p:sp>
    </p:spTree>
    <p:extLst>
      <p:ext uri="{BB962C8B-B14F-4D97-AF65-F5344CB8AC3E}">
        <p14:creationId xmlns:p14="http://schemas.microsoft.com/office/powerpoint/2010/main" xmlns="" val="263223167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
          <p:cNvSpPr>
            <a:spLocks noGrp="1"/>
          </p:cNvSpPr>
          <p:nvPr>
            <p:ph type="title"/>
          </p:nvPr>
        </p:nvSpPr>
        <p:spPr>
          <a:xfrm>
            <a:off x="258857" y="116915"/>
            <a:ext cx="8686800" cy="82296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9:1-5</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15200" y="191247"/>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228600" y="1031315"/>
            <a:ext cx="8717057" cy="5724644"/>
          </a:xfrm>
          <a:prstGeom prst="rect">
            <a:avLst/>
          </a:prstGeom>
          <a:noFill/>
          <a:effectLst/>
        </p:spPr>
        <p:txBody>
          <a:bodyPr wrap="square" rtlCol="0">
            <a:spAutoFit/>
          </a:bodyPr>
          <a:lstStyle/>
          <a:p>
            <a:pPr indent="457200">
              <a:spcAft>
                <a:spcPts val="1200"/>
              </a:spcAft>
            </a:pPr>
            <a:r>
              <a:rPr lang="en-US" sz="2400" b="1" dirty="0" smtClean="0">
                <a:latin typeface="Cambria" panose="02040503050406030204" pitchFamily="18" charset="0"/>
                <a:ea typeface="Cambria" panose="02040503050406030204" pitchFamily="18" charset="0"/>
              </a:rPr>
              <a:t>Now, can you imagine, if after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boasting</a:t>
            </a:r>
            <a:r>
              <a:rPr lang="en-US" sz="2400" b="1" i="1" dirty="0" smtClean="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about</a:t>
            </a:r>
            <a:r>
              <a:rPr lang="en-US" sz="2400" b="1" i="1" dirty="0" smtClean="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their eagerness and readiness to get involved, Paul arrives in Corinth with representatives from Macedonia, only to discover that the church that had such an eagerness to get involved had actually copped out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9:4</a:t>
            </a:r>
            <a:r>
              <a:rPr lang="en-US" sz="2400" b="1" dirty="0" smtClean="0">
                <a:latin typeface="Cambria" panose="02040503050406030204" pitchFamily="18" charset="0"/>
                <a:ea typeface="Cambria" panose="02040503050406030204" pitchFamily="18" charset="0"/>
              </a:rPr>
              <a:t>). </a:t>
            </a:r>
          </a:p>
          <a:p>
            <a:pPr indent="457200">
              <a:spcAft>
                <a:spcPts val="1200"/>
              </a:spcAft>
            </a:pPr>
            <a:r>
              <a:rPr lang="en-US" sz="2400" b="1" i="1" dirty="0" smtClean="0">
                <a:latin typeface="Cambria" panose="02040503050406030204" pitchFamily="18" charset="0"/>
                <a:ea typeface="Cambria" panose="02040503050406030204" pitchFamily="18" charset="0"/>
              </a:rPr>
              <a:t>How humiliating!  </a:t>
            </a:r>
            <a:r>
              <a:rPr lang="en-US" sz="2400" b="1" dirty="0" smtClean="0">
                <a:latin typeface="Cambria" panose="02040503050406030204" pitchFamily="18" charset="0"/>
                <a:ea typeface="Cambria" panose="02040503050406030204" pitchFamily="18" charset="0"/>
              </a:rPr>
              <a:t>So,</a:t>
            </a:r>
            <a:r>
              <a:rPr lang="en-US" sz="2400" b="1" i="1" dirty="0" smtClean="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to prevent this from happening, Paul sent a small delegation ahead of him to Corinth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9:3, 5</a:t>
            </a:r>
            <a:r>
              <a:rPr lang="en-US" sz="2400" b="1" dirty="0" smtClean="0">
                <a:latin typeface="Cambria" panose="02040503050406030204" pitchFamily="18" charset="0"/>
                <a:ea typeface="Cambria" panose="02040503050406030204" pitchFamily="18" charset="0"/>
              </a:rPr>
              <a:t>), to make sure everything is in place before they arrive. </a:t>
            </a:r>
          </a:p>
          <a:p>
            <a:pPr indent="457200">
              <a:spcAft>
                <a:spcPts val="1200"/>
              </a:spcAft>
            </a:pPr>
            <a:r>
              <a:rPr lang="en-US" sz="2400" b="1" dirty="0" smtClean="0">
                <a:latin typeface="Cambria" panose="02040503050406030204" pitchFamily="18" charset="0"/>
                <a:ea typeface="Cambria" panose="02040503050406030204" pitchFamily="18" charset="0"/>
              </a:rPr>
              <a:t>Since the Corinthians rough year with problems and internal conflict had made their situation more acute, their collection of the promised gift for Jerusalem could also have been affected.</a:t>
            </a:r>
          </a:p>
          <a:p>
            <a:pPr indent="457200">
              <a:spcAft>
                <a:spcPts val="1200"/>
              </a:spcAft>
            </a:pPr>
            <a:r>
              <a:rPr lang="en-US" sz="2400" b="1" dirty="0" smtClean="0">
                <a:latin typeface="Cambria" panose="02040503050406030204" pitchFamily="18" charset="0"/>
                <a:ea typeface="Cambria" panose="02040503050406030204" pitchFamily="18" charset="0"/>
              </a:rPr>
              <a:t>So, in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9:5</a:t>
            </a:r>
            <a:r>
              <a:rPr lang="en-US" sz="2400" b="1" dirty="0" smtClean="0">
                <a:latin typeface="Cambria" panose="02040503050406030204" pitchFamily="18" charset="0"/>
                <a:ea typeface="Cambria" panose="02040503050406030204" pitchFamily="18" charset="0"/>
              </a:rPr>
              <a:t>, Paul gives them a gentle, yet firm reminder, not to wait until the last minute to collect the money</a:t>
            </a:r>
            <a:r>
              <a:rPr lang="en-US" sz="2400" b="1" dirty="0" smtClean="0">
                <a:latin typeface="Cambria" pitchFamily="18" charset="0"/>
                <a:ea typeface="Cambria" panose="02040503050406030204" pitchFamily="18" charset="0"/>
                <a:sym typeface="Wingdings" panose="05000000000000000000" pitchFamily="2" charset="2"/>
              </a:rPr>
              <a:t>.</a:t>
            </a:r>
            <a:endParaRPr lang="en-US" sz="24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102216480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Box 7"/>
          <p:cNvSpPr txBox="1"/>
          <p:nvPr/>
        </p:nvSpPr>
        <p:spPr>
          <a:xfrm>
            <a:off x="304801" y="1143000"/>
            <a:ext cx="8534400" cy="1477328"/>
          </a:xfrm>
          <a:prstGeom prst="rect">
            <a:avLst/>
          </a:prstGeom>
          <a:solidFill>
            <a:srgbClr val="C5E6FF"/>
          </a:solidFill>
          <a:ln w="25400">
            <a:solidFill>
              <a:srgbClr val="002060"/>
            </a:solidFill>
          </a:ln>
          <a:effectLst>
            <a:outerShdw blurRad="50800" dist="50800" dir="18900000" algn="bl" rotWithShape="0">
              <a:prstClr val="black">
                <a:alpha val="70000"/>
              </a:prstClr>
            </a:outerShdw>
          </a:effectLst>
        </p:spPr>
        <p:txBody>
          <a:bodyPr wrap="square" lIns="182880" tIns="91440" rIns="182880" bIns="91440" rtlCol="0">
            <a:spAutoFit/>
          </a:bodyPr>
          <a:lstStyle/>
          <a:p>
            <a:r>
              <a:rPr lang="en-US" sz="2800" b="1" baseline="30000" dirty="0" smtClean="0">
                <a:effectLst>
                  <a:outerShdw blurRad="38100" dist="38100" dir="2700000" algn="tl">
                    <a:srgbClr val="000000">
                      <a:alpha val="43137"/>
                    </a:srgbClr>
                  </a:outerShdw>
                </a:effectLst>
                <a:latin typeface="Georgia" panose="02040502050405020303" pitchFamily="18" charset="0"/>
              </a:rPr>
              <a:t>6</a:t>
            </a:r>
            <a:r>
              <a:rPr lang="en-US" sz="2800" i="1" dirty="0" smtClean="0">
                <a:latin typeface="Georgia" panose="02040502050405020303" pitchFamily="18" charset="0"/>
              </a:rPr>
              <a:t>But </a:t>
            </a:r>
            <a:r>
              <a:rPr lang="en-US" sz="2800" i="1" dirty="0">
                <a:latin typeface="Georgia" panose="02040502050405020303" pitchFamily="18" charset="0"/>
              </a:rPr>
              <a:t>this I say: He who sows sparingly will also reap sparingly, and he who sows bountifully will also reap bountifully. </a:t>
            </a:r>
          </a:p>
        </p:txBody>
      </p:sp>
      <p:sp>
        <p:nvSpPr>
          <p:cNvPr id="6" name="Title 1"/>
          <p:cNvSpPr>
            <a:spLocks noGrp="1"/>
          </p:cNvSpPr>
          <p:nvPr>
            <p:ph type="title"/>
          </p:nvPr>
        </p:nvSpPr>
        <p:spPr>
          <a:xfrm>
            <a:off x="268942" y="158750"/>
            <a:ext cx="8601635" cy="82296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9:6</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9" name="Picture 5" descr="Scroll.png"/>
          <p:cNvPicPr>
            <a:picLocks noChangeAspect="1"/>
          </p:cNvPicPr>
          <p:nvPr/>
        </p:nvPicPr>
        <p:blipFill>
          <a:blip r:embed="rId3" cstate="print"/>
          <a:srcRect/>
          <a:stretch>
            <a:fillRect/>
          </a:stretch>
        </p:blipFill>
        <p:spPr bwMode="auto">
          <a:xfrm>
            <a:off x="7010400" y="228600"/>
            <a:ext cx="1524000" cy="774700"/>
          </a:xfrm>
          <a:prstGeom prst="rect">
            <a:avLst/>
          </a:prstGeom>
          <a:noFill/>
          <a:ln w="9525">
            <a:noFill/>
            <a:miter lim="800000"/>
            <a:headEnd/>
            <a:tailEnd/>
          </a:ln>
          <a:effectLst>
            <a:outerShdw dist="38100" dir="2700000" rotWithShape="0">
              <a:srgbClr val="808080">
                <a:alpha val="42998"/>
              </a:srgbClr>
            </a:outerShdw>
          </a:effectLst>
        </p:spPr>
      </p:pic>
    </p:spTree>
    <p:extLst>
      <p:ext uri="{BB962C8B-B14F-4D97-AF65-F5344CB8AC3E}">
        <p14:creationId xmlns:p14="http://schemas.microsoft.com/office/powerpoint/2010/main" xmlns="" val="281366897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out)">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76200"/>
            <a:ext cx="8686800" cy="82296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9:6</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15200" y="2159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81000" y="1066800"/>
            <a:ext cx="8543365" cy="4994945"/>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Paul now shifts from his specific message to the Corinthians, to a general message to everyone.  He supports his practical exhortation with an important spiritual truth about giving:</a:t>
            </a:r>
          </a:p>
          <a:p>
            <a:pPr indent="457200">
              <a:spcAft>
                <a:spcPts val="1200"/>
              </a:spcAft>
            </a:pP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“He who sows sparingly will also reap sparingly, and he who sows bountifully will also reap bountifully”</a:t>
            </a:r>
            <a:r>
              <a:rPr lang="en-US" sz="2400" b="1" i="1" dirty="0" smtClean="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(9:6). </a:t>
            </a:r>
          </a:p>
          <a:p>
            <a:pPr indent="457200">
              <a:spcAft>
                <a:spcPts val="1200"/>
              </a:spcAft>
            </a:pPr>
            <a:r>
              <a:rPr lang="en-US" sz="2400" b="1" dirty="0" smtClean="0">
                <a:latin typeface="Cambria" panose="02040503050406030204" pitchFamily="18" charset="0"/>
                <a:ea typeface="Cambria" panose="02040503050406030204" pitchFamily="18" charset="0"/>
              </a:rPr>
              <a:t>Reminding us of what farmers and gardeners know,   that you will only grow what you plant.  If you only sow    two seeds you can not expect to reap a full harvest. </a:t>
            </a:r>
          </a:p>
          <a:p>
            <a:pPr indent="457200">
              <a:spcAft>
                <a:spcPts val="1200"/>
              </a:spcAft>
            </a:pPr>
            <a:r>
              <a:rPr lang="en-US" sz="2400" b="1" dirty="0" smtClean="0">
                <a:latin typeface="Cambria" panose="02040503050406030204" pitchFamily="18" charset="0"/>
                <a:ea typeface="Cambria" panose="02040503050406030204" pitchFamily="18" charset="0"/>
              </a:rPr>
              <a:t>Likewise, there is a correlation between the amount of time, energy, and finances we give to the Lord’s ministry and the spiritual blessings we reap in return.  </a:t>
            </a:r>
          </a:p>
        </p:txBody>
      </p:sp>
    </p:spTree>
    <p:extLst>
      <p:ext uri="{BB962C8B-B14F-4D97-AF65-F5344CB8AC3E}">
        <p14:creationId xmlns:p14="http://schemas.microsoft.com/office/powerpoint/2010/main" xmlns="" val="1995447252"/>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76200"/>
            <a:ext cx="8686800" cy="82296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9:6</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51059" y="193488"/>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04799" y="1013012"/>
            <a:ext cx="8570259" cy="5278368"/>
          </a:xfrm>
          <a:prstGeom prst="rect">
            <a:avLst/>
          </a:prstGeom>
          <a:noFill/>
          <a:effectLst/>
        </p:spPr>
        <p:txBody>
          <a:bodyPr wrap="square" rtlCol="0">
            <a:spAutoFit/>
          </a:bodyPr>
          <a:lstStyle/>
          <a:p>
            <a:pPr indent="457200">
              <a:spcAft>
                <a:spcPts val="1000"/>
              </a:spcAft>
            </a:pP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Swindoll says . . .  </a:t>
            </a:r>
            <a:r>
              <a:rPr lang="en-US" sz="2400" b="1" dirty="0" smtClean="0">
                <a:latin typeface="Cambria" panose="02040503050406030204" pitchFamily="18" charset="0"/>
                <a:ea typeface="Cambria" panose="02040503050406030204" pitchFamily="18" charset="0"/>
              </a:rPr>
              <a:t>There has been a lot of false advertising on this subject.  The so-called prosperity gospel has spoiled a perfectly healthy doctrine of sowing and reaping. </a:t>
            </a:r>
            <a:endParaRPr lang="en-US" sz="2400" b="1" i="1" dirty="0" smtClean="0">
              <a:latin typeface="Cambria" panose="02040503050406030204" pitchFamily="18" charset="0"/>
              <a:ea typeface="Cambria" panose="02040503050406030204" pitchFamily="18" charset="0"/>
            </a:endParaRPr>
          </a:p>
          <a:p>
            <a:pPr indent="457200">
              <a:spcAft>
                <a:spcPts val="1000"/>
              </a:spcAft>
            </a:pPr>
            <a:r>
              <a:rPr lang="en-US" sz="2400" b="1" dirty="0" smtClean="0">
                <a:latin typeface="Cambria" panose="02040503050406030204" pitchFamily="18" charset="0"/>
                <a:ea typeface="Cambria" panose="02040503050406030204" pitchFamily="18" charset="0"/>
              </a:rPr>
              <a:t>The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name it and claim it</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preachers have turned God’s promise of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blessing us in order to bless others</a:t>
            </a:r>
            <a:r>
              <a:rPr lang="en-US" sz="2400" b="1" dirty="0" smtClean="0">
                <a:latin typeface="Cambria" panose="02040503050406030204" pitchFamily="18" charset="0"/>
                <a:ea typeface="Cambria" panose="02040503050406030204" pitchFamily="18" charset="0"/>
              </a:rPr>
              <a:t>” into a Ponzi scheme.</a:t>
            </a:r>
          </a:p>
          <a:p>
            <a:pPr indent="457200">
              <a:spcAft>
                <a:spcPts val="1000"/>
              </a:spcAft>
            </a:pPr>
            <a:r>
              <a:rPr lang="en-US" sz="2400" b="1" dirty="0" smtClean="0">
                <a:latin typeface="Cambria" panose="02040503050406030204" pitchFamily="18" charset="0"/>
                <a:ea typeface="Cambria" panose="02040503050406030204" pitchFamily="18" charset="0"/>
              </a:rPr>
              <a:t>God never promises to match you dollar for dollar, or to multiply your financial contribution sent to some TV or radio preacher with a thirty, sixty, or hundredfold return on investment. </a:t>
            </a:r>
          </a:p>
          <a:p>
            <a:pPr indent="457200">
              <a:spcAft>
                <a:spcPts val="1000"/>
              </a:spcAft>
            </a:pPr>
            <a:r>
              <a:rPr lang="en-US" sz="2400" b="1" dirty="0" smtClean="0">
                <a:latin typeface="Cambria" panose="02040503050406030204" pitchFamily="18" charset="0"/>
                <a:ea typeface="Cambria" panose="02040503050406030204" pitchFamily="18" charset="0"/>
              </a:rPr>
              <a:t>Nor to reward your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seed gift</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by opening His floodgates of material blessings in the form of guaranteed health or enormous wealth. </a:t>
            </a:r>
          </a:p>
        </p:txBody>
      </p:sp>
    </p:spTree>
    <p:extLst>
      <p:ext uri="{BB962C8B-B14F-4D97-AF65-F5344CB8AC3E}">
        <p14:creationId xmlns:p14="http://schemas.microsoft.com/office/powerpoint/2010/main" xmlns="" val="380476584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76200"/>
            <a:ext cx="8686800" cy="82296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9:6</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15200" y="14605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81000" y="990600"/>
            <a:ext cx="8458200" cy="5037276"/>
          </a:xfrm>
          <a:prstGeom prst="rect">
            <a:avLst/>
          </a:prstGeom>
          <a:noFill/>
          <a:effectLst/>
        </p:spPr>
        <p:txBody>
          <a:bodyPr wrap="square" rtlCol="0">
            <a:spAutoFit/>
          </a:bodyPr>
          <a:lstStyle/>
          <a:p>
            <a:pPr>
              <a:spcAft>
                <a:spcPts val="1000"/>
              </a:spcAft>
              <a:tabLst>
                <a:tab pos="457200" algn="l"/>
              </a:tabLst>
            </a:pPr>
            <a:r>
              <a:rPr lang="en-US" sz="2400" b="1" dirty="0" smtClean="0">
                <a:latin typeface="Cambria" panose="02040503050406030204" pitchFamily="18" charset="0"/>
                <a:ea typeface="Cambria" panose="02040503050406030204" pitchFamily="18" charset="0"/>
              </a:rPr>
              <a:t>	God promises to supply all of our </a:t>
            </a:r>
            <a:r>
              <a:rPr lang="en-US" sz="2400" b="1" i="1" u="sng" dirty="0" smtClean="0">
                <a:latin typeface="Cambria" panose="02040503050406030204" pitchFamily="18" charset="0"/>
                <a:ea typeface="Cambria" panose="02040503050406030204" pitchFamily="18" charset="0"/>
              </a:rPr>
              <a:t>needs</a:t>
            </a:r>
            <a:r>
              <a:rPr lang="en-US" sz="2400" b="1" dirty="0" smtClean="0">
                <a:latin typeface="Cambria" panose="02040503050406030204" pitchFamily="18" charset="0"/>
                <a:ea typeface="Cambria" panose="02040503050406030204" pitchFamily="18" charset="0"/>
              </a:rPr>
              <a:t>, not all of our </a:t>
            </a:r>
            <a:r>
              <a:rPr lang="en-US" sz="2400" b="1" i="1" u="sng" dirty="0" smtClean="0">
                <a:latin typeface="Cambria" panose="02040503050406030204" pitchFamily="18" charset="0"/>
                <a:ea typeface="Cambria" panose="02040503050406030204" pitchFamily="18" charset="0"/>
              </a:rPr>
              <a:t>greed</a:t>
            </a:r>
            <a:r>
              <a:rPr lang="en-US" sz="2400" b="1" dirty="0" smtClean="0">
                <a:latin typeface="Cambria" panose="02040503050406030204" pitchFamily="18" charset="0"/>
                <a:ea typeface="Cambria" panose="02040503050406030204" pitchFamily="18" charset="0"/>
              </a:rPr>
              <a:t>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Phil. 4:19</a:t>
            </a:r>
            <a:r>
              <a:rPr lang="en-US" sz="2400" b="1" dirty="0" smtClean="0">
                <a:latin typeface="Cambria" panose="02040503050406030204" pitchFamily="18" charset="0"/>
                <a:ea typeface="Cambria" panose="02040503050406030204" pitchFamily="18" charset="0"/>
              </a:rPr>
              <a:t>).</a:t>
            </a:r>
          </a:p>
          <a:p>
            <a:pPr>
              <a:spcAft>
                <a:spcPts val="1000"/>
              </a:spcAft>
              <a:tabLst>
                <a:tab pos="457200" algn="l"/>
              </a:tabLst>
            </a:pPr>
            <a:r>
              <a:rPr lang="en-US" sz="2400" b="1" dirty="0" smtClean="0">
                <a:latin typeface="Cambria" panose="02040503050406030204" pitchFamily="18" charset="0"/>
                <a:ea typeface="Cambria" panose="02040503050406030204" pitchFamily="18" charset="0"/>
              </a:rPr>
              <a:t>	And He promises to reward us with what we might call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intangible</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blessings:  blessings of the heart such as the joy of obedience, the pleasure of inner peace, and the outflow of abundant love for the brethren. </a:t>
            </a:r>
          </a:p>
          <a:p>
            <a:pPr>
              <a:spcAft>
                <a:spcPts val="1000"/>
              </a:spcAft>
              <a:tabLst>
                <a:tab pos="457200" algn="l"/>
              </a:tabLst>
            </a:pPr>
            <a:r>
              <a:rPr lang="en-US" sz="2400" b="1" dirty="0" smtClean="0">
                <a:latin typeface="Cambria" panose="02040503050406030204" pitchFamily="18" charset="0"/>
                <a:ea typeface="Cambria" panose="02040503050406030204" pitchFamily="18" charset="0"/>
              </a:rPr>
              <a:t>	Yes, God promises a bountiful reaping for faithful giving, but don’t take this verse out of its biblical context. </a:t>
            </a:r>
          </a:p>
          <a:p>
            <a:pPr>
              <a:spcAft>
                <a:spcPts val="1000"/>
              </a:spcAft>
              <a:tabLst>
                <a:tab pos="457200" algn="l"/>
              </a:tabLst>
            </a:pPr>
            <a:r>
              <a:rPr lang="en-US" sz="2400" b="1" dirty="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God may bless a </a:t>
            </a:r>
            <a:r>
              <a:rPr lang="en-US" sz="2400" b="1" u="sng" dirty="0" smtClean="0">
                <a:latin typeface="Cambria" panose="02040503050406030204" pitchFamily="18" charset="0"/>
                <a:ea typeface="Cambria" panose="02040503050406030204" pitchFamily="18" charset="0"/>
              </a:rPr>
              <a:t>person</a:t>
            </a:r>
            <a:r>
              <a:rPr lang="en-US" sz="2400" b="1" dirty="0" smtClean="0">
                <a:latin typeface="Cambria" panose="02040503050406030204" pitchFamily="18" charset="0"/>
                <a:ea typeface="Cambria" panose="02040503050406030204" pitchFamily="18" charset="0"/>
              </a:rPr>
              <a:t> with riches in order to use that </a:t>
            </a:r>
            <a:r>
              <a:rPr lang="en-US" sz="2400" b="1" u="sng" dirty="0" smtClean="0">
                <a:latin typeface="Cambria" panose="02040503050406030204" pitchFamily="18" charset="0"/>
                <a:ea typeface="Cambria" panose="02040503050406030204" pitchFamily="18" charset="0"/>
              </a:rPr>
              <a:t>person</a:t>
            </a:r>
            <a:r>
              <a:rPr lang="en-US" sz="2400" b="1" dirty="0" smtClean="0">
                <a:latin typeface="Cambria" panose="02040503050406030204" pitchFamily="18" charset="0"/>
                <a:ea typeface="Cambria" panose="02040503050406030204" pitchFamily="18" charset="0"/>
              </a:rPr>
              <a:t> as a conduit to bless others. </a:t>
            </a:r>
          </a:p>
          <a:p>
            <a:pPr>
              <a:spcAft>
                <a:spcPts val="1000"/>
              </a:spcAft>
              <a:tabLst>
                <a:tab pos="457200" algn="l"/>
              </a:tabLst>
            </a:pPr>
            <a:r>
              <a:rPr lang="en-US" sz="2400" b="1" dirty="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If that is you, then use what God has given generously for God’s work, or risk losing it to the world. </a:t>
            </a:r>
          </a:p>
        </p:txBody>
      </p:sp>
    </p:spTree>
    <p:extLst>
      <p:ext uri="{BB962C8B-B14F-4D97-AF65-F5344CB8AC3E}">
        <p14:creationId xmlns:p14="http://schemas.microsoft.com/office/powerpoint/2010/main" xmlns="" val="151363027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left)">
                                      <p:cBhvr>
                                        <p:cTn id="27" dur="1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76200"/>
            <a:ext cx="8686800" cy="82296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9:6</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15200" y="2159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04799" y="990601"/>
            <a:ext cx="8610601" cy="2564805"/>
          </a:xfrm>
          <a:prstGeom prst="rect">
            <a:avLst/>
          </a:prstGeom>
          <a:noFill/>
          <a:effectLst/>
        </p:spPr>
        <p:txBody>
          <a:bodyPr wrap="square" rtlCol="0">
            <a:spAutoFit/>
          </a:bodyPr>
          <a:lstStyle/>
          <a:p>
            <a:pPr indent="457200">
              <a:spcAft>
                <a:spcPts val="1000"/>
              </a:spcAft>
            </a:pPr>
            <a:r>
              <a:rPr lang="en-US" sz="2400" b="1" dirty="0" smtClean="0">
                <a:latin typeface="Cambria" panose="02040503050406030204" pitchFamily="18" charset="0"/>
                <a:ea typeface="Cambria" panose="02040503050406030204" pitchFamily="18" charset="0"/>
              </a:rPr>
              <a:t>If you are blessed in other ways, stay faithful in your ministry of giving.</a:t>
            </a:r>
          </a:p>
          <a:p>
            <a:pPr indent="457200">
              <a:spcAft>
                <a:spcPts val="1000"/>
              </a:spcAft>
            </a:pPr>
            <a:r>
              <a:rPr lang="en-US" sz="2400" b="1" dirty="0" smtClean="0">
                <a:latin typeface="Cambria" panose="02040503050406030204" pitchFamily="18" charset="0"/>
                <a:ea typeface="Cambria" panose="02040503050406030204" pitchFamily="18" charset="0"/>
              </a:rPr>
              <a:t> Whether it’s a gift of your time, your musical ability, your energy,  your skills,  your intellect, or your more modest—but equally noble—financial contributions. </a:t>
            </a:r>
          </a:p>
          <a:p>
            <a:pPr indent="457200">
              <a:spcAft>
                <a:spcPts val="1000"/>
              </a:spcAft>
            </a:pP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Stay Faithful In Your Ministry Of giving</a:t>
            </a:r>
            <a:r>
              <a:rPr lang="en-US" sz="2400" b="1" dirty="0" smtClean="0">
                <a:latin typeface="Cambria" panose="02040503050406030204" pitchFamily="18" charset="0"/>
                <a:ea typeface="Cambria" panose="02040503050406030204" pitchFamily="18" charset="0"/>
              </a:rPr>
              <a:t>!</a:t>
            </a:r>
            <a:endParaRPr lang="en-US" sz="24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40008656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rgbClr val="FF0000"/>
        </a:solidFill>
        <a:effectLst/>
      </p:bgPr>
    </p:bg>
    <p:spTree>
      <p:nvGrpSpPr>
        <p:cNvPr id="1" name=""/>
        <p:cNvGrpSpPr/>
        <p:nvPr/>
      </p:nvGrpSpPr>
      <p:grpSpPr>
        <a:xfrm>
          <a:off x="0" y="0"/>
          <a:ext cx="0" cy="0"/>
          <a:chOff x="0" y="0"/>
          <a:chExt cx="0" cy="0"/>
        </a:xfrm>
      </p:grpSpPr>
      <p:sp>
        <p:nvSpPr>
          <p:cNvPr id="2" name="Rectangle 1"/>
          <p:cNvSpPr/>
          <p:nvPr/>
        </p:nvSpPr>
        <p:spPr>
          <a:xfrm>
            <a:off x="762000" y="914400"/>
            <a:ext cx="7315200" cy="3231654"/>
          </a:xfrm>
          <a:prstGeom prst="rect">
            <a:avLst/>
          </a:prstGeom>
          <a:effectLst>
            <a:outerShdw blurRad="50800" dist="38100" dir="18900000" algn="bl" rotWithShape="0">
              <a:prstClr val="black">
                <a:alpha val="60000"/>
              </a:prstClr>
            </a:outerShdw>
          </a:effectLst>
        </p:spPr>
        <p:txBody>
          <a:bodyPr wrap="square">
            <a:spAutoFit/>
          </a:bodyPr>
          <a:lstStyle/>
          <a:p>
            <a:pPr lvl="0" algn="ctr">
              <a:spcBef>
                <a:spcPct val="0"/>
              </a:spcBef>
              <a:defRPr/>
            </a:pPr>
            <a:r>
              <a:rPr lang="en-US" sz="7200" cap="all" dirty="0" smtClean="0">
                <a:solidFill>
                  <a:srgbClr val="FFFF00"/>
                </a:solidFill>
                <a:effectLst>
                  <a:outerShdw blurRad="76200" dist="127000" dir="16200000" sy="30000" kx="-1800000" algn="bl" rotWithShape="0">
                    <a:srgbClr val="FFC000">
                      <a:alpha val="75000"/>
                    </a:srgbClr>
                  </a:outerShdw>
                  <a:reflection blurRad="12700" stA="48000" endA="300" endPos="55000" dir="5400000" sy="-90000" algn="bl" rotWithShape="0"/>
                </a:effectLst>
                <a:latin typeface="Britannic Bold" pitchFamily="34" charset="0"/>
              </a:rPr>
              <a:t>Applications</a:t>
            </a:r>
          </a:p>
          <a:p>
            <a:pPr lvl="0" algn="ctr">
              <a:spcBef>
                <a:spcPct val="0"/>
              </a:spcBef>
              <a:defRPr/>
            </a:pPr>
            <a:r>
              <a:rPr lang="en-US" sz="6000" cap="all" dirty="0" smtClean="0">
                <a:solidFill>
                  <a:srgbClr val="FFFF00"/>
                </a:solidFill>
                <a:effectLst>
                  <a:outerShdw blurRad="76200" dist="127000" dir="16200000" sy="30000" kx="-1800000" algn="bl" rotWithShape="0">
                    <a:srgbClr val="FFC000">
                      <a:alpha val="75000"/>
                    </a:srgbClr>
                  </a:outerShdw>
                  <a:reflection blurRad="12700" stA="48000" endA="300" endPos="55000" dir="5400000" sy="-90000" algn="bl" rotWithShape="0"/>
                </a:effectLst>
                <a:latin typeface="Britannic Bold" pitchFamily="34" charset="0"/>
              </a:rPr>
              <a:t>Of the</a:t>
            </a:r>
          </a:p>
          <a:p>
            <a:pPr lvl="0" algn="ctr">
              <a:spcBef>
                <a:spcPct val="0"/>
              </a:spcBef>
              <a:defRPr/>
            </a:pPr>
            <a:r>
              <a:rPr lang="en-US" sz="7200" cap="all" dirty="0" smtClean="0">
                <a:solidFill>
                  <a:srgbClr val="FFFF00"/>
                </a:solidFill>
                <a:effectLst>
                  <a:outerShdw blurRad="76200" dist="127000" dir="16200000" sy="30000" kx="-1800000" algn="bl" rotWithShape="0">
                    <a:srgbClr val="FFC000">
                      <a:alpha val="75000"/>
                    </a:srgbClr>
                  </a:outerShdw>
                  <a:reflection blurRad="12700" stA="48000" endA="300" endPos="55000" dir="5400000" sy="-90000" algn="bl" rotWithShape="0"/>
                </a:effectLst>
                <a:latin typeface="Britannic Bold" pitchFamily="34" charset="0"/>
              </a:rPr>
              <a:t>lesson</a:t>
            </a:r>
            <a:endParaRPr lang="en-US" sz="8800" cap="all" dirty="0" smtClean="0">
              <a:solidFill>
                <a:srgbClr val="FFFF00"/>
              </a:solidFill>
              <a:effectLst>
                <a:outerShdw blurRad="76200" dist="127000" dir="16200000" sy="30000" kx="-1800000" algn="bl" rotWithShape="0">
                  <a:srgbClr val="FFC000">
                    <a:alpha val="75000"/>
                  </a:srgbClr>
                </a:outerShdw>
                <a:reflection blurRad="12700" stA="48000" endA="300" endPos="55000" dir="5400000" sy="-90000" algn="bl" rotWithShape="0"/>
              </a:effectLst>
              <a:latin typeface="Britannic Bold" pitchFamily="34" charset="0"/>
            </a:endParaRPr>
          </a:p>
        </p:txBody>
      </p:sp>
      <p:sp>
        <p:nvSpPr>
          <p:cNvPr id="3" name="TextBox 2"/>
          <p:cNvSpPr txBox="1"/>
          <p:nvPr/>
        </p:nvSpPr>
        <p:spPr>
          <a:xfrm>
            <a:off x="304800" y="4572000"/>
            <a:ext cx="8610600" cy="584775"/>
          </a:xfrm>
          <a:prstGeom prst="rect">
            <a:avLst/>
          </a:prstGeom>
          <a:noFill/>
          <a:effectLst>
            <a:outerShdw blurRad="38100" dist="25400" dir="18900000" algn="bl" rotWithShape="0">
              <a:schemeClr val="tx1"/>
            </a:outerShdw>
          </a:effectLst>
        </p:spPr>
        <p:txBody>
          <a:bodyPr wrap="square" rtlCol="0">
            <a:spAutoFit/>
          </a:bodyPr>
          <a:lstStyle/>
          <a:p>
            <a:pPr algn="ctr"/>
            <a:r>
              <a:rPr lang="en-US" sz="3200" b="1" i="1" dirty="0" smtClean="0">
                <a:solidFill>
                  <a:schemeClr val="bg1"/>
                </a:solidFill>
                <a:effectLst>
                  <a:outerShdw blurRad="38100" dist="38100" dir="2700000" algn="tl">
                    <a:srgbClr val="000000">
                      <a:alpha val="43137"/>
                    </a:srgbClr>
                  </a:outerShdw>
                </a:effectLst>
                <a:latin typeface="Constantia" pitchFamily="18" charset="0"/>
              </a:rPr>
              <a:t>Making the Most of Ministry Opportunities</a:t>
            </a:r>
            <a:endParaRPr lang="en-US" sz="3200" b="1" i="1" dirty="0">
              <a:solidFill>
                <a:schemeClr val="bg1"/>
              </a:solidFill>
              <a:effectLst>
                <a:outerShdw blurRad="38100" dist="38100" dir="2700000" algn="tl">
                  <a:srgbClr val="000000">
                    <a:alpha val="43137"/>
                  </a:srgbClr>
                </a:outerShdw>
              </a:effectLst>
              <a:latin typeface="Constantia" pitchFamily="18" charset="0"/>
            </a:endParaRPr>
          </a:p>
        </p:txBody>
      </p:sp>
    </p:spTree>
    <p:extLst>
      <p:ext uri="{BB962C8B-B14F-4D97-AF65-F5344CB8AC3E}">
        <p14:creationId xmlns:p14="http://schemas.microsoft.com/office/powerpoint/2010/main" xmlns="" val="13535651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42875"/>
            <a:ext cx="8686800" cy="82296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sz="2800"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Application – </a:t>
            </a:r>
            <a:r>
              <a:rPr lang="en-US" sz="1800" dirty="0" smtClean="0">
                <a:effectLst>
                  <a:outerShdw blurRad="38100" dist="38100" dir="2700000" algn="tl">
                    <a:srgbClr val="000000">
                      <a:alpha val="43137"/>
                    </a:srgbClr>
                  </a:outerShdw>
                </a:effectLst>
                <a:latin typeface="Britannic Bold" panose="020B0903060703020204" pitchFamily="34" charset="0"/>
              </a:rPr>
              <a:t>the most of ministry opportunities</a:t>
            </a:r>
            <a:endParaRPr lang="en-US" sz="1800" dirty="0">
              <a:effectLst>
                <a:outerShdw blurRad="38100" dist="38100" dir="2700000" algn="tl">
                  <a:srgbClr val="000000">
                    <a:alpha val="43137"/>
                  </a:srgbClr>
                </a:outerShdw>
              </a:effectLst>
              <a:latin typeface="Britannic Bold" panose="020B0903060703020204"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467600" y="1524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304800" y="1057275"/>
            <a:ext cx="8610600" cy="5409173"/>
          </a:xfrm>
          <a:prstGeom prst="rect">
            <a:avLst/>
          </a:prstGeom>
          <a:noFill/>
          <a:effectLst/>
        </p:spPr>
        <p:txBody>
          <a:bodyPr wrap="square" rtlCol="0">
            <a:spAutoFit/>
          </a:bodyPr>
          <a:lstStyle/>
          <a:p>
            <a:pPr indent="457200">
              <a:spcAft>
                <a:spcPts val="1200"/>
              </a:spcAft>
              <a:tabLst>
                <a:tab pos="457200" algn="l"/>
              </a:tabLst>
            </a:pPr>
            <a:r>
              <a:rPr lang="en-US" sz="2350" b="1" dirty="0" smtClean="0">
                <a:latin typeface="Cambria" panose="02040503050406030204" pitchFamily="18" charset="0"/>
                <a:ea typeface="Cambria" panose="02040503050406030204" pitchFamily="18" charset="0"/>
              </a:rPr>
              <a:t>Paul commended the Corinthians for enthusiastically volunteering to contribute generously to what could be called the </a:t>
            </a:r>
            <a:r>
              <a:rPr lang="en-US" sz="235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“Jerusalem Relief Fund.”</a:t>
            </a:r>
            <a:r>
              <a:rPr lang="en-US" sz="2350" b="1" dirty="0" smtClean="0">
                <a:latin typeface="Cambria" panose="02040503050406030204" pitchFamily="18" charset="0"/>
                <a:ea typeface="Cambria" panose="02040503050406030204" pitchFamily="18" charset="0"/>
              </a:rPr>
              <a:t> </a:t>
            </a:r>
            <a:endParaRPr lang="en-US" sz="2350" b="1" i="1" dirty="0" smtClean="0">
              <a:latin typeface="Cambria" panose="02040503050406030204" pitchFamily="18" charset="0"/>
              <a:ea typeface="Cambria" panose="02040503050406030204" pitchFamily="18" charset="0"/>
            </a:endParaRPr>
          </a:p>
          <a:p>
            <a:pPr indent="457200">
              <a:spcAft>
                <a:spcPts val="1200"/>
              </a:spcAft>
              <a:tabLst>
                <a:tab pos="457200" algn="l"/>
              </a:tabLst>
            </a:pPr>
            <a:r>
              <a:rPr lang="en-US" sz="2350" b="1" dirty="0" smtClean="0">
                <a:latin typeface="Cambria" panose="02040503050406030204" pitchFamily="18" charset="0"/>
                <a:ea typeface="Cambria" panose="02040503050406030204" pitchFamily="18" charset="0"/>
              </a:rPr>
              <a:t>Because of their eagerness to be involved, Paul launched   a yearlong campaign among churches near and far to contribute to this worthy cause. </a:t>
            </a:r>
          </a:p>
          <a:p>
            <a:pPr indent="457200">
              <a:spcAft>
                <a:spcPts val="1200"/>
              </a:spcAft>
              <a:tabLst>
                <a:tab pos="457200" algn="l"/>
              </a:tabLst>
            </a:pPr>
            <a:r>
              <a:rPr lang="en-US" sz="2350" b="1" dirty="0" smtClean="0">
                <a:latin typeface="Cambria" panose="02040503050406030204" pitchFamily="18" charset="0"/>
                <a:ea typeface="Cambria" panose="02040503050406030204" pitchFamily="18" charset="0"/>
              </a:rPr>
              <a:t>Like the early Christians we have numerous opportunities to get involved in worthy ministries. Some of them ask for our time and energy, while others may require financial support. </a:t>
            </a:r>
          </a:p>
          <a:p>
            <a:pPr indent="457200">
              <a:spcAft>
                <a:spcPts val="1200"/>
              </a:spcAft>
              <a:tabLst>
                <a:tab pos="457200" algn="l"/>
              </a:tabLst>
            </a:pPr>
            <a:r>
              <a:rPr lang="en-US" sz="2350" b="1" dirty="0" smtClean="0">
                <a:latin typeface="Cambria" panose="02040503050406030204" pitchFamily="18" charset="0"/>
                <a:ea typeface="Cambria" panose="02040503050406030204" pitchFamily="18" charset="0"/>
              </a:rPr>
              <a:t>For those willing and ready, an abundance of worthy ministry opportunities will present themselves every day.   </a:t>
            </a:r>
          </a:p>
          <a:p>
            <a:pPr indent="457200">
              <a:spcAft>
                <a:spcPts val="1200"/>
              </a:spcAft>
              <a:tabLst>
                <a:tab pos="457200" algn="l"/>
              </a:tabLst>
            </a:pPr>
            <a:r>
              <a:rPr lang="en-US" sz="2350" b="1" dirty="0">
                <a:latin typeface="Cambria" panose="02040503050406030204" pitchFamily="18" charset="0"/>
                <a:ea typeface="Cambria" panose="02040503050406030204" pitchFamily="18" charset="0"/>
              </a:rPr>
              <a:t> </a:t>
            </a:r>
            <a:r>
              <a:rPr lang="en-US" sz="2350" b="1" dirty="0" smtClean="0">
                <a:latin typeface="Cambria" panose="02040503050406030204" pitchFamily="18" charset="0"/>
                <a:ea typeface="Cambria" panose="02040503050406030204" pitchFamily="18" charset="0"/>
              </a:rPr>
              <a:t>In closing </a:t>
            </a: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Swindoll … </a:t>
            </a:r>
            <a:r>
              <a:rPr lang="en-US" sz="2350" b="1" dirty="0" smtClean="0">
                <a:latin typeface="Cambria" panose="02040503050406030204" pitchFamily="18" charset="0"/>
                <a:ea typeface="Cambria" panose="02040503050406030204" pitchFamily="18" charset="0"/>
              </a:rPr>
              <a:t>calls us to make the most of every ministry opportunity in the following ways</a:t>
            </a:r>
            <a:r>
              <a:rPr lang="en-US" sz="235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t>
            </a:r>
            <a:r>
              <a:rPr lang="en-US" sz="2350" b="1" dirty="0" smtClean="0">
                <a:latin typeface="Cambria" panose="02040503050406030204" pitchFamily="18" charset="0"/>
                <a:ea typeface="Cambria" panose="02040503050406030204" pitchFamily="18" charset="0"/>
              </a:rPr>
              <a:t>  </a:t>
            </a:r>
          </a:p>
        </p:txBody>
      </p:sp>
    </p:spTree>
    <p:extLst>
      <p:ext uri="{BB962C8B-B14F-4D97-AF65-F5344CB8AC3E}">
        <p14:creationId xmlns:p14="http://schemas.microsoft.com/office/powerpoint/2010/main" xmlns="" val="29371931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1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10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left)">
                                      <p:cBhvr>
                                        <p:cTn id="22" dur="10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wipe(left)">
                                      <p:cBhvr>
                                        <p:cTn id="27" dur="10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42875"/>
            <a:ext cx="8686800" cy="82296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sz="2800"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Application – </a:t>
            </a:r>
            <a:r>
              <a:rPr lang="en-US" sz="1800" dirty="0">
                <a:effectLst>
                  <a:outerShdw blurRad="38100" dist="38100" dir="2700000" algn="tl">
                    <a:srgbClr val="000000">
                      <a:alpha val="43137"/>
                    </a:srgbClr>
                  </a:outerShdw>
                </a:effectLst>
                <a:latin typeface="Britannic Bold" panose="020B0903060703020204" pitchFamily="34" charset="0"/>
              </a:rPr>
              <a:t>the most of ministry opportunities</a:t>
            </a:r>
          </a:p>
        </p:txBody>
      </p:sp>
      <p:pic>
        <p:nvPicPr>
          <p:cNvPr id="7" name="Picture 5" descr="Scroll.png"/>
          <p:cNvPicPr>
            <a:picLocks noChangeAspect="1"/>
          </p:cNvPicPr>
          <p:nvPr/>
        </p:nvPicPr>
        <p:blipFill>
          <a:blip r:embed="rId3" cstate="print"/>
          <a:srcRect/>
          <a:stretch>
            <a:fillRect/>
          </a:stretch>
        </p:blipFill>
        <p:spPr bwMode="auto">
          <a:xfrm>
            <a:off x="7467600" y="1524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304800" y="1057275"/>
            <a:ext cx="8610600" cy="5701561"/>
          </a:xfrm>
          <a:prstGeom prst="rect">
            <a:avLst/>
          </a:prstGeom>
          <a:noFill/>
          <a:effectLst/>
        </p:spPr>
        <p:txBody>
          <a:bodyPr wrap="square" rtlCol="0">
            <a:spAutoFit/>
          </a:bodyPr>
          <a:lstStyle/>
          <a:p>
            <a:pPr marL="0" lvl="1">
              <a:spcAft>
                <a:spcPts val="1200"/>
              </a:spcAft>
              <a:buClr>
                <a:srgbClr val="002060"/>
              </a:buClr>
              <a:buSzPct val="80000"/>
              <a:tabLst>
                <a:tab pos="341313" algn="l"/>
                <a:tab pos="457200" algn="l"/>
              </a:tabLst>
            </a:pPr>
            <a:r>
              <a:rPr lang="en-US" sz="2400" b="1" dirty="0" smtClean="0">
                <a:latin typeface="Cambria" panose="02040503050406030204" pitchFamily="18" charset="0"/>
                <a:ea typeface="Cambria" panose="02040503050406030204" pitchFamily="18" charset="0"/>
              </a:rPr>
              <a:t>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2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FIRST</a:t>
            </a: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 became an active participant.</a:t>
            </a:r>
            <a:r>
              <a:rPr lang="en-US" sz="235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350" b="1" dirty="0" smtClean="0">
                <a:latin typeface="Cambria" panose="02040503050406030204" pitchFamily="18" charset="0"/>
                <a:ea typeface="Cambria" panose="02040503050406030204" pitchFamily="18" charset="0"/>
              </a:rPr>
              <a:t>The Corinthians were the </a:t>
            </a:r>
            <a:r>
              <a:rPr lang="en-US" sz="2350" b="1" i="1" u="sng" dirty="0" smtClean="0">
                <a:latin typeface="Cambria" panose="02040503050406030204" pitchFamily="18" charset="0"/>
                <a:ea typeface="Cambria" panose="02040503050406030204" pitchFamily="18" charset="0"/>
              </a:rPr>
              <a:t>first</a:t>
            </a:r>
            <a:r>
              <a:rPr lang="en-US" sz="2350" b="1" dirty="0" smtClean="0">
                <a:latin typeface="Cambria" panose="02040503050406030204" pitchFamily="18" charset="0"/>
                <a:ea typeface="Cambria" panose="02040503050406030204" pitchFamily="18" charset="0"/>
              </a:rPr>
              <a:t> to step up to the plate when they heard of the Jerusalem church’s need for relief, then other sister churches got on board. </a:t>
            </a:r>
            <a:endParaRPr lang="en-US" sz="2350" b="1" i="1" dirty="0" smtClean="0">
              <a:latin typeface="Cambria" panose="02040503050406030204" pitchFamily="18" charset="0"/>
              <a:ea typeface="Cambria" panose="02040503050406030204" pitchFamily="18" charset="0"/>
            </a:endParaRPr>
          </a:p>
          <a:p>
            <a:pPr indent="457200">
              <a:spcAft>
                <a:spcPts val="1200"/>
              </a:spcAft>
              <a:tabLst>
                <a:tab pos="341313" algn="l"/>
                <a:tab pos="457200" algn="l"/>
              </a:tabLst>
            </a:pPr>
            <a:r>
              <a:rPr lang="en-US" sz="2350" b="1" dirty="0" smtClean="0">
                <a:latin typeface="Cambria" panose="02040503050406030204" pitchFamily="18" charset="0"/>
                <a:ea typeface="Cambria" panose="02040503050406030204" pitchFamily="18" charset="0"/>
              </a:rPr>
              <a:t>Are you currently a participant in a specific ministry?  At what level would you rate your involvement?  Weak?  Average?  Strong?</a:t>
            </a:r>
          </a:p>
          <a:p>
            <a:pPr indent="457200">
              <a:spcAft>
                <a:spcPts val="1200"/>
              </a:spcAft>
              <a:tabLst>
                <a:tab pos="341313" algn="l"/>
                <a:tab pos="457200" algn="l"/>
              </a:tabLst>
            </a:pPr>
            <a:r>
              <a:rPr lang="en-US" sz="2350" b="1" dirty="0" smtClean="0">
                <a:latin typeface="Cambria" panose="02040503050406030204" pitchFamily="18" charset="0"/>
                <a:ea typeface="Cambria" panose="02040503050406030204" pitchFamily="18" charset="0"/>
              </a:rPr>
              <a:t>How would others characterize your commitment to this ministry?  Do you often excuse yourself and back out?  Show up late?  Give a minimal amount of time or money?</a:t>
            </a:r>
          </a:p>
          <a:p>
            <a:pPr indent="457200">
              <a:spcAft>
                <a:spcPts val="600"/>
              </a:spcAft>
              <a:tabLst>
                <a:tab pos="341313" algn="l"/>
                <a:tab pos="457200" algn="l"/>
              </a:tabLst>
            </a:pPr>
            <a:r>
              <a:rPr lang="en-US" sz="2350" b="1" dirty="0">
                <a:latin typeface="Cambria" panose="02040503050406030204" pitchFamily="18" charset="0"/>
                <a:ea typeface="Cambria" panose="02040503050406030204" pitchFamily="18" charset="0"/>
              </a:rPr>
              <a:t>If you aren’t involve as an active participant, </a:t>
            </a:r>
            <a:r>
              <a:rPr lang="en-US" sz="2350" b="1" dirty="0" smtClean="0">
                <a:latin typeface="Cambria" panose="02040503050406030204" pitchFamily="18" charset="0"/>
                <a:ea typeface="Cambria" panose="02040503050406030204" pitchFamily="18" charset="0"/>
              </a:rPr>
              <a:t>move </a:t>
            </a:r>
            <a:r>
              <a:rPr lang="en-US" sz="2350" b="1" dirty="0">
                <a:latin typeface="Cambria" panose="02040503050406030204" pitchFamily="18" charset="0"/>
                <a:ea typeface="Cambria" panose="02040503050406030204" pitchFamily="18" charset="0"/>
              </a:rPr>
              <a:t>out of the passive realm of </a:t>
            </a:r>
            <a:r>
              <a:rPr lang="en-US" sz="2350" b="1" dirty="0" smtClean="0">
                <a:latin typeface="Cambria" panose="02040503050406030204" pitchFamily="18" charset="0"/>
                <a:ea typeface="Cambria" panose="02040503050406030204" pitchFamily="18" charset="0"/>
              </a:rPr>
              <a:t>inaction </a:t>
            </a:r>
            <a:r>
              <a:rPr lang="en-US" sz="2350" b="1" dirty="0">
                <a:latin typeface="Cambria" panose="02040503050406030204" pitchFamily="18" charset="0"/>
                <a:ea typeface="Cambria" panose="02040503050406030204" pitchFamily="18" charset="0"/>
              </a:rPr>
              <a:t>and get into the exciting realm of action. </a:t>
            </a:r>
            <a:endParaRPr lang="en-US" sz="2350" b="1" dirty="0" smtClean="0">
              <a:latin typeface="Cambria" panose="02040503050406030204" pitchFamily="18" charset="0"/>
              <a:ea typeface="Cambria" panose="02040503050406030204" pitchFamily="18" charset="0"/>
            </a:endParaRPr>
          </a:p>
          <a:p>
            <a:pPr indent="457200">
              <a:spcAft>
                <a:spcPts val="600"/>
              </a:spcAft>
              <a:tabLst>
                <a:tab pos="341313" algn="l"/>
                <a:tab pos="457200" algn="l"/>
              </a:tabLst>
            </a:pPr>
            <a:r>
              <a:rPr lang="en-US" sz="2350" b="1" dirty="0" smtClean="0">
                <a:latin typeface="Cambria" panose="02040503050406030204" pitchFamily="18" charset="0"/>
                <a:ea typeface="Cambria" panose="02040503050406030204" pitchFamily="18" charset="0"/>
              </a:rPr>
              <a:t>Stop </a:t>
            </a:r>
            <a:r>
              <a:rPr lang="en-US" sz="2350" b="1" dirty="0">
                <a:latin typeface="Cambria" panose="02040503050406030204" pitchFamily="18" charset="0"/>
                <a:ea typeface="Cambria" panose="02040503050406030204" pitchFamily="18" charset="0"/>
              </a:rPr>
              <a:t>studying about giving and start living it</a:t>
            </a:r>
            <a:r>
              <a:rPr lang="en-US" sz="2350" b="1" dirty="0" smtClean="0">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xmlns="" val="275653590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1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10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left)">
                                      <p:cBhvr>
                                        <p:cTn id="22" dur="10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wipe(left)">
                                      <p:cBhvr>
                                        <p:cTn id="27" dur="10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42875"/>
            <a:ext cx="8686800" cy="82296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sz="2800"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Application – </a:t>
            </a:r>
            <a:r>
              <a:rPr lang="en-US" sz="1800" dirty="0">
                <a:effectLst>
                  <a:outerShdw blurRad="38100" dist="38100" dir="2700000" algn="tl">
                    <a:srgbClr val="000000">
                      <a:alpha val="43137"/>
                    </a:srgbClr>
                  </a:outerShdw>
                </a:effectLst>
                <a:latin typeface="Britannic Bold" panose="020B0903060703020204" pitchFamily="34" charset="0"/>
              </a:rPr>
              <a:t>the most of ministry opportunities</a:t>
            </a:r>
          </a:p>
        </p:txBody>
      </p:sp>
      <p:pic>
        <p:nvPicPr>
          <p:cNvPr id="7" name="Picture 5" descr="Scroll.png"/>
          <p:cNvPicPr>
            <a:picLocks noChangeAspect="1"/>
          </p:cNvPicPr>
          <p:nvPr/>
        </p:nvPicPr>
        <p:blipFill>
          <a:blip r:embed="rId3" cstate="print"/>
          <a:srcRect/>
          <a:stretch>
            <a:fillRect/>
          </a:stretch>
        </p:blipFill>
        <p:spPr bwMode="auto">
          <a:xfrm>
            <a:off x="7467600" y="1524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304800" y="1057275"/>
            <a:ext cx="8610600" cy="5539978"/>
          </a:xfrm>
          <a:prstGeom prst="rect">
            <a:avLst/>
          </a:prstGeom>
          <a:noFill/>
          <a:effectLst/>
        </p:spPr>
        <p:txBody>
          <a:bodyPr wrap="square" rtlCol="0">
            <a:spAutoFit/>
          </a:bodyPr>
          <a:lstStyle/>
          <a:p>
            <a:pPr indent="457200">
              <a:spcAft>
                <a:spcPts val="1000"/>
              </a:spcAft>
              <a:tabLst>
                <a:tab pos="457200" algn="l"/>
              </a:tabLst>
            </a:pPr>
            <a:r>
              <a:rPr lang="en-US" sz="22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SECOND</a:t>
            </a: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 Understand the stated objective.</a:t>
            </a:r>
            <a:r>
              <a:rPr lang="en-US" sz="235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350" b="1" dirty="0" smtClean="0">
                <a:latin typeface="Cambria" panose="02040503050406030204" pitchFamily="18" charset="0"/>
                <a:ea typeface="Cambria" panose="02040503050406030204" pitchFamily="18" charset="0"/>
              </a:rPr>
              <a:t>On numerous occasions – in person, in writing, and through messengers – Paul made the details of the Jerusalem Relief Fund clear to the Corinthians, and exactly how he would carry out the stated goal. </a:t>
            </a:r>
          </a:p>
          <a:p>
            <a:pPr indent="457200">
              <a:spcAft>
                <a:spcPts val="1000"/>
              </a:spcAft>
              <a:tabLst>
                <a:tab pos="457200" algn="l"/>
              </a:tabLst>
            </a:pPr>
            <a:r>
              <a:rPr lang="en-US" sz="2350" b="1" dirty="0" smtClean="0">
                <a:latin typeface="Cambria" panose="02040503050406030204" pitchFamily="18" charset="0"/>
                <a:ea typeface="Cambria" panose="02040503050406030204" pitchFamily="18" charset="0"/>
              </a:rPr>
              <a:t>When you’ve committed your time or finances to a particular ministry, make sure you understand what that ministry is trying to accomplish and how. </a:t>
            </a:r>
          </a:p>
          <a:p>
            <a:pPr indent="457200">
              <a:spcAft>
                <a:spcPts val="1000"/>
              </a:spcAft>
              <a:tabLst>
                <a:tab pos="457200" algn="l"/>
              </a:tabLst>
            </a:pPr>
            <a:r>
              <a:rPr lang="en-US" sz="2350" b="1" dirty="0" smtClean="0">
                <a:latin typeface="Cambria" panose="02040503050406030204" pitchFamily="18" charset="0"/>
                <a:ea typeface="Cambria" panose="02040503050406030204" pitchFamily="18" charset="0"/>
              </a:rPr>
              <a:t>Make sure you understand its ongoing, as well as special, needs and be ready to step up to help meet those needs. </a:t>
            </a:r>
            <a:endParaRPr lang="en-US" sz="2350" b="1" dirty="0">
              <a:latin typeface="Cambria" panose="02040503050406030204" pitchFamily="18" charset="0"/>
              <a:ea typeface="Cambria" panose="02040503050406030204" pitchFamily="18" charset="0"/>
            </a:endParaRPr>
          </a:p>
          <a:p>
            <a:pPr indent="457200">
              <a:spcAft>
                <a:spcPts val="1000"/>
              </a:spcAft>
              <a:tabLst>
                <a:tab pos="457200" algn="l"/>
              </a:tabLst>
            </a:pPr>
            <a:r>
              <a:rPr lang="en-US" sz="2350" b="1" dirty="0" smtClean="0">
                <a:latin typeface="Cambria" panose="02040503050406030204" pitchFamily="18" charset="0"/>
                <a:ea typeface="Cambria" panose="02040503050406030204" pitchFamily="18" charset="0"/>
              </a:rPr>
              <a:t>Get to know </a:t>
            </a:r>
            <a:r>
              <a:rPr lang="en-US" sz="2350" b="1" dirty="0">
                <a:latin typeface="Cambria" panose="02040503050406030204" pitchFamily="18" charset="0"/>
                <a:ea typeface="Cambria" panose="02040503050406030204" pitchFamily="18" charset="0"/>
              </a:rPr>
              <a:t>the ministry and its leadership</a:t>
            </a:r>
            <a:r>
              <a:rPr lang="en-US" sz="2350" b="1" dirty="0" smtClean="0">
                <a:latin typeface="Cambria" panose="02040503050406030204" pitchFamily="18" charset="0"/>
                <a:ea typeface="Cambria" panose="02040503050406030204" pitchFamily="18" charset="0"/>
              </a:rPr>
              <a:t>.  If </a:t>
            </a:r>
            <a:r>
              <a:rPr lang="en-US" sz="2350" b="1" dirty="0">
                <a:latin typeface="Cambria" panose="02040503050406030204" pitchFamily="18" charset="0"/>
                <a:ea typeface="Cambria" panose="02040503050406030204" pitchFamily="18" charset="0"/>
              </a:rPr>
              <a:t>your involvement goes beyond financial contributions, make sure your participation isn’t cross-grained with the purposes of the ministry</a:t>
            </a:r>
            <a:r>
              <a:rPr lang="en-US" sz="2350" b="1" dirty="0" smtClean="0">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xmlns="" val="201159917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1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10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left)">
                                      <p:cBhvr>
                                        <p:cTn id="22" dur="10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a:spLocks noGrp="1"/>
          </p:cNvSpPr>
          <p:nvPr>
            <p:ph type="title"/>
          </p:nvPr>
        </p:nvSpPr>
        <p:spPr>
          <a:xfrm>
            <a:off x="354106" y="52893"/>
            <a:ext cx="853440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Introduction</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8" name="Picture 5" descr="Scroll.png"/>
          <p:cNvPicPr>
            <a:picLocks noChangeAspect="1"/>
          </p:cNvPicPr>
          <p:nvPr/>
        </p:nvPicPr>
        <p:blipFill>
          <a:blip r:embed="rId3" cstate="print"/>
          <a:srcRect/>
          <a:stretch>
            <a:fillRect/>
          </a:stretch>
        </p:blipFill>
        <p:spPr bwMode="auto">
          <a:xfrm>
            <a:off x="7086600" y="192593"/>
            <a:ext cx="1528482" cy="774700"/>
          </a:xfrm>
          <a:prstGeom prst="rect">
            <a:avLst/>
          </a:prstGeom>
          <a:noFill/>
          <a:ln w="9525">
            <a:noFill/>
            <a:miter lim="800000"/>
            <a:headEnd/>
            <a:tailEnd/>
          </a:ln>
          <a:effectLst>
            <a:outerShdw dist="38100" dir="2700000" rotWithShape="0">
              <a:srgbClr val="808080">
                <a:alpha val="42998"/>
              </a:srgbClr>
            </a:outerShdw>
          </a:effectLst>
        </p:spPr>
      </p:pic>
      <p:sp>
        <p:nvSpPr>
          <p:cNvPr id="7" name="TextBox 6"/>
          <p:cNvSpPr txBox="1"/>
          <p:nvPr/>
        </p:nvSpPr>
        <p:spPr>
          <a:xfrm>
            <a:off x="243728" y="1071656"/>
            <a:ext cx="8755155" cy="5509200"/>
          </a:xfrm>
          <a:prstGeom prst="rect">
            <a:avLst/>
          </a:prstGeom>
          <a:solidFill>
            <a:srgbClr val="FCF2D4"/>
          </a:solidFill>
          <a:ln>
            <a:solidFill>
              <a:schemeClr val="bg1">
                <a:alpha val="0"/>
              </a:schemeClr>
            </a:solidFill>
          </a:ln>
          <a:effectLst/>
        </p:spPr>
        <p:txBody>
          <a:bodyPr wrap="square" rtlCol="0">
            <a:spAutoFit/>
          </a:bodyPr>
          <a:lstStyle/>
          <a:p>
            <a:pPr indent="457200">
              <a:tabLst>
                <a:tab pos="457200" algn="l"/>
              </a:tabLst>
            </a:pPr>
            <a:r>
              <a:rPr lang="en-US" sz="2350" b="1" dirty="0" smtClean="0">
                <a:latin typeface="Cambria" panose="02040503050406030204" pitchFamily="18" charset="0"/>
                <a:ea typeface="Cambria" panose="02040503050406030204" pitchFamily="18" charset="0"/>
              </a:rPr>
              <a:t>In our continuing study of Second</a:t>
            </a:r>
            <a:r>
              <a:rPr lang="en-US" sz="2350" b="1" dirty="0" smtClean="0">
                <a:solidFill>
                  <a:srgbClr val="C00000"/>
                </a:solidFill>
                <a:latin typeface="Cambria" panose="02040503050406030204" pitchFamily="18" charset="0"/>
                <a:ea typeface="Cambria" panose="02040503050406030204" pitchFamily="18" charset="0"/>
              </a:rPr>
              <a:t> </a:t>
            </a:r>
            <a:r>
              <a:rPr lang="en-US" sz="2350" b="1" dirty="0" smtClean="0">
                <a:latin typeface="Cambria" panose="02040503050406030204" pitchFamily="18" charset="0"/>
                <a:ea typeface="Cambria" panose="02040503050406030204" pitchFamily="18" charset="0"/>
              </a:rPr>
              <a:t>Corinthians, the themes of this letter revolves around both the </a:t>
            </a:r>
            <a:r>
              <a:rPr lang="en-US" sz="235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theological</a:t>
            </a: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35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concepts</a:t>
            </a: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350" b="1" dirty="0" smtClean="0">
                <a:latin typeface="Cambria" panose="02040503050406030204" pitchFamily="18" charset="0"/>
                <a:ea typeface="Cambria" panose="02040503050406030204" pitchFamily="18" charset="0"/>
              </a:rPr>
              <a:t>and the </a:t>
            </a:r>
            <a:r>
              <a:rPr lang="en-US" sz="235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practical</a:t>
            </a: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35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aspects</a:t>
            </a: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350" b="1" dirty="0" smtClean="0">
                <a:latin typeface="Cambria" panose="02040503050406030204" pitchFamily="18" charset="0"/>
                <a:ea typeface="Cambria" panose="02040503050406030204" pitchFamily="18" charset="0"/>
              </a:rPr>
              <a:t>of Christian living.</a:t>
            </a:r>
          </a:p>
          <a:p>
            <a:pPr indent="457200">
              <a:tabLst>
                <a:tab pos="457200" algn="l"/>
              </a:tabLst>
            </a:pPr>
            <a:endParaRPr lang="en-US" sz="1000" b="1" dirty="0">
              <a:latin typeface="Cambria" panose="02040503050406030204" pitchFamily="18" charset="0"/>
              <a:ea typeface="Cambria" panose="02040503050406030204" pitchFamily="18" charset="0"/>
            </a:endParaRPr>
          </a:p>
          <a:p>
            <a:pPr indent="457200">
              <a:tabLst>
                <a:tab pos="457200" algn="l"/>
              </a:tabLst>
            </a:pPr>
            <a:r>
              <a:rPr lang="en-US" sz="2350" b="1" dirty="0" smtClean="0">
                <a:latin typeface="Cambria" panose="02040503050406030204" pitchFamily="18" charset="0"/>
                <a:ea typeface="Cambria" panose="02040503050406030204" pitchFamily="18" charset="0"/>
              </a:rPr>
              <a:t>The primary issue at Corinth was the recognition of authentic ministry and submission to apostolic authority. Paul’s corrective was to provide guidance and encouragement as the church navigates the challenges that continue to influence their </a:t>
            </a: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unity</a:t>
            </a:r>
            <a:r>
              <a:rPr lang="en-US" sz="2350" b="1" dirty="0" smtClean="0">
                <a:latin typeface="Cambria" panose="02040503050406030204" pitchFamily="18" charset="0"/>
                <a:ea typeface="Cambria" panose="02040503050406030204" pitchFamily="18" charset="0"/>
              </a:rPr>
              <a:t>, </a:t>
            </a: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discipline</a:t>
            </a:r>
            <a:r>
              <a:rPr lang="en-US" sz="2350" b="1" dirty="0" smtClean="0">
                <a:latin typeface="Cambria" panose="02040503050406030204" pitchFamily="18" charset="0"/>
                <a:ea typeface="Cambria" panose="02040503050406030204" pitchFamily="18" charset="0"/>
              </a:rPr>
              <a:t>, </a:t>
            </a:r>
            <a:r>
              <a:rPr lang="en-US" sz="2350" b="1" i="1" dirty="0" smtClean="0">
                <a:latin typeface="Cambria" panose="02040503050406030204" pitchFamily="18" charset="0"/>
                <a:ea typeface="Cambria" panose="02040503050406030204" pitchFamily="18" charset="0"/>
              </a:rPr>
              <a:t>and </a:t>
            </a: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spiritual growth. </a:t>
            </a:r>
          </a:p>
          <a:p>
            <a:pPr>
              <a:tabLst>
                <a:tab pos="457200" algn="l"/>
              </a:tabLst>
            </a:pPr>
            <a:endParaRPr lang="en-US" sz="100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a:p>
            <a:pPr>
              <a:tabLst>
                <a:tab pos="457200" algn="l"/>
              </a:tabLst>
            </a:pPr>
            <a:r>
              <a:rPr lang="en-US" sz="2400" dirty="0" smtClean="0"/>
              <a:t>	</a:t>
            </a:r>
            <a:r>
              <a:rPr lang="en-US" sz="2400" b="1" dirty="0"/>
              <a:t> </a:t>
            </a:r>
            <a:r>
              <a:rPr lang="en-US" sz="2350" b="1" dirty="0">
                <a:latin typeface="Cambria" panose="02040503050406030204" pitchFamily="18" charset="0"/>
                <a:ea typeface="Cambria" panose="02040503050406030204" pitchFamily="18" charset="0"/>
              </a:rPr>
              <a:t>In our study, Paul addresses the practical and spiritual aspects of the Corinthians commitment to the Jerusalem saints; emphasizing the importance of willing and generous giving.  He highlights the need for their contribution to be ready, and reflective of their professed zeal, to maintain the integrity of both their reputation and his own</a:t>
            </a:r>
            <a:r>
              <a:rPr lang="en-US" sz="2350" b="1" dirty="0" smtClean="0">
                <a:latin typeface="Cambria" panose="02040503050406030204" pitchFamily="18" charset="0"/>
                <a:ea typeface="Cambria" panose="02040503050406030204" pitchFamily="18" charset="0"/>
              </a:rPr>
              <a:t>.</a:t>
            </a:r>
            <a:endParaRPr lang="en-US" sz="235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128392725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1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wipe(left)">
                                      <p:cBhvr>
                                        <p:cTn id="12" dur="10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animEffect transition="in" filter="wipe(left)">
                                      <p:cBhvr>
                                        <p:cTn id="17" dur="10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42875"/>
            <a:ext cx="8686800" cy="82296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sz="2800"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Application – </a:t>
            </a:r>
            <a:r>
              <a:rPr lang="en-US" sz="1800" dirty="0">
                <a:effectLst>
                  <a:outerShdw blurRad="38100" dist="38100" dir="2700000" algn="tl">
                    <a:srgbClr val="000000">
                      <a:alpha val="43137"/>
                    </a:srgbClr>
                  </a:outerShdw>
                </a:effectLst>
                <a:latin typeface="Britannic Bold" panose="020B0903060703020204" pitchFamily="34" charset="0"/>
              </a:rPr>
              <a:t>the most of ministry opportunities</a:t>
            </a:r>
          </a:p>
        </p:txBody>
      </p:sp>
      <p:pic>
        <p:nvPicPr>
          <p:cNvPr id="7" name="Picture 5" descr="Scroll.png"/>
          <p:cNvPicPr>
            <a:picLocks noChangeAspect="1"/>
          </p:cNvPicPr>
          <p:nvPr/>
        </p:nvPicPr>
        <p:blipFill>
          <a:blip r:embed="rId3" cstate="print"/>
          <a:srcRect/>
          <a:stretch>
            <a:fillRect/>
          </a:stretch>
        </p:blipFill>
        <p:spPr bwMode="auto">
          <a:xfrm>
            <a:off x="7467600" y="1524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304800" y="975360"/>
            <a:ext cx="8610600" cy="5770811"/>
          </a:xfrm>
          <a:prstGeom prst="rect">
            <a:avLst/>
          </a:prstGeom>
          <a:noFill/>
          <a:effectLst/>
        </p:spPr>
        <p:txBody>
          <a:bodyPr wrap="square" rtlCol="0">
            <a:spAutoFit/>
          </a:bodyPr>
          <a:lstStyle/>
          <a:p>
            <a:pPr indent="457200">
              <a:spcAft>
                <a:spcPts val="1200"/>
              </a:spcAft>
              <a:tabLst>
                <a:tab pos="457200" algn="l"/>
              </a:tabLst>
            </a:pPr>
            <a:r>
              <a:rPr lang="en-US" sz="2350" b="1" dirty="0" smtClean="0">
                <a:latin typeface="Cambria" panose="02040503050406030204" pitchFamily="18" charset="0"/>
                <a:ea typeface="Cambria" panose="02040503050406030204" pitchFamily="18" charset="0"/>
              </a:rPr>
              <a:t>If the ministry suddenly takes a turn contrary to its stated purpose and objective, consider whether you will continue your involvement or focus on a different ministry opportunity. </a:t>
            </a:r>
          </a:p>
          <a:p>
            <a:pPr indent="457200">
              <a:spcAft>
                <a:spcPts val="1200"/>
              </a:spcAft>
              <a:tabLst>
                <a:tab pos="457200" algn="l"/>
              </a:tabLst>
            </a:pPr>
            <a:r>
              <a:rPr lang="en-US" sz="22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THIRD</a:t>
            </a: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 Demonstrate strong enthusiasm.  </a:t>
            </a:r>
            <a:r>
              <a:rPr lang="en-US" sz="2350" b="1" dirty="0" smtClean="0">
                <a:latin typeface="Cambria" panose="02040503050406030204" pitchFamily="18" charset="0"/>
                <a:ea typeface="Cambria" panose="02040503050406030204" pitchFamily="18" charset="0"/>
              </a:rPr>
              <a:t>Whereas the Macedonian churches overflowed with enthusiasm, reflected in their giving even beyond their means, the Corinthians seemed to have lost steam. </a:t>
            </a:r>
            <a:endParaRPr lang="en-US" sz="2350" b="1" i="1" dirty="0" smtClean="0">
              <a:latin typeface="Cambria" panose="02040503050406030204" pitchFamily="18" charset="0"/>
              <a:ea typeface="Cambria" panose="02040503050406030204" pitchFamily="18" charset="0"/>
            </a:endParaRPr>
          </a:p>
          <a:p>
            <a:pPr indent="457200">
              <a:spcAft>
                <a:spcPts val="1200"/>
              </a:spcAft>
              <a:tabLst>
                <a:tab pos="457200" algn="l"/>
              </a:tabLst>
            </a:pPr>
            <a:r>
              <a:rPr lang="en-US" sz="2350" b="1" dirty="0" smtClean="0">
                <a:latin typeface="Cambria" panose="02040503050406030204" pitchFamily="18" charset="0"/>
                <a:ea typeface="Cambria" panose="02040503050406030204" pitchFamily="18" charset="0"/>
              </a:rPr>
              <a:t>The fact is that a lack of enthusiasm can be even more damaging to a ministry than a lack of participation. </a:t>
            </a:r>
          </a:p>
          <a:p>
            <a:pPr indent="457200">
              <a:spcAft>
                <a:spcPts val="1200"/>
              </a:spcAft>
              <a:tabLst>
                <a:tab pos="457200" algn="l"/>
              </a:tabLst>
            </a:pP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Why?</a:t>
            </a:r>
          </a:p>
          <a:p>
            <a:pPr indent="457200">
              <a:spcAft>
                <a:spcPts val="1200"/>
              </a:spcAft>
              <a:tabLst>
                <a:tab pos="403225" algn="l"/>
                <a:tab pos="457200" algn="l"/>
              </a:tabLst>
            </a:pPr>
            <a:r>
              <a:rPr lang="en-US" sz="2350" b="1" dirty="0" smtClean="0">
                <a:latin typeface="Cambria" panose="02040503050406030204" pitchFamily="18" charset="0"/>
                <a:ea typeface="Cambria" panose="02040503050406030204" pitchFamily="18" charset="0"/>
              </a:rPr>
              <a:t>Because lost enthusiasm preserves the illusion that something is being done, while in reality no progress is being made. </a:t>
            </a:r>
          </a:p>
        </p:txBody>
      </p:sp>
    </p:spTree>
    <p:extLst>
      <p:ext uri="{BB962C8B-B14F-4D97-AF65-F5344CB8AC3E}">
        <p14:creationId xmlns:p14="http://schemas.microsoft.com/office/powerpoint/2010/main" xmlns="" val="135054232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1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10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left)">
                                      <p:cBhvr>
                                        <p:cTn id="22" dur="10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wipe(left)">
                                      <p:cBhvr>
                                        <p:cTn id="27" dur="10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42875"/>
            <a:ext cx="8686800" cy="82296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sz="2800"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Application – </a:t>
            </a:r>
            <a:r>
              <a:rPr lang="en-US" sz="1800" dirty="0">
                <a:effectLst>
                  <a:outerShdw blurRad="38100" dist="38100" dir="2700000" algn="tl">
                    <a:srgbClr val="000000">
                      <a:alpha val="43137"/>
                    </a:srgbClr>
                  </a:outerShdw>
                </a:effectLst>
                <a:latin typeface="Britannic Bold" panose="020B0903060703020204" pitchFamily="34" charset="0"/>
              </a:rPr>
              <a:t>the most of ministry opportunities</a:t>
            </a:r>
          </a:p>
        </p:txBody>
      </p:sp>
      <p:pic>
        <p:nvPicPr>
          <p:cNvPr id="7" name="Picture 5" descr="Scroll.png"/>
          <p:cNvPicPr>
            <a:picLocks noChangeAspect="1"/>
          </p:cNvPicPr>
          <p:nvPr/>
        </p:nvPicPr>
        <p:blipFill>
          <a:blip r:embed="rId3" cstate="print"/>
          <a:srcRect/>
          <a:stretch>
            <a:fillRect/>
          </a:stretch>
        </p:blipFill>
        <p:spPr bwMode="auto">
          <a:xfrm>
            <a:off x="7467600" y="1524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228600" y="988807"/>
            <a:ext cx="8763000" cy="5278368"/>
          </a:xfrm>
          <a:prstGeom prst="rect">
            <a:avLst/>
          </a:prstGeom>
          <a:noFill/>
          <a:effectLst/>
        </p:spPr>
        <p:txBody>
          <a:bodyPr wrap="square" rtlCol="0">
            <a:spAutoFit/>
          </a:bodyPr>
          <a:lstStyle/>
          <a:p>
            <a:pPr>
              <a:spcAft>
                <a:spcPts val="1000"/>
              </a:spcAft>
              <a:buClr>
                <a:srgbClr val="002060"/>
              </a:buClr>
              <a:buSzPct val="80000"/>
              <a:tabLst>
                <a:tab pos="457200" algn="l"/>
              </a:tabLst>
            </a:pPr>
            <a:r>
              <a:rPr lang="en-US" sz="2400" b="1" dirty="0" smtClean="0">
                <a:latin typeface="Cambria" panose="02040503050406030204" pitchFamily="18" charset="0"/>
                <a:ea typeface="Cambria" panose="02040503050406030204" pitchFamily="18" charset="0"/>
              </a:rPr>
              <a:t>	</a:t>
            </a:r>
            <a:r>
              <a:rPr lang="en-US" sz="2350" b="1" dirty="0" smtClean="0">
                <a:latin typeface="Cambria" panose="02040503050406030204" pitchFamily="18" charset="0"/>
                <a:ea typeface="Cambria" panose="02040503050406030204" pitchFamily="18" charset="0"/>
              </a:rPr>
              <a:t>Many times we answer legitimate concerns in our churches with lame responses, only to discover much later that the responsible committee or persons never met on the issue. </a:t>
            </a:r>
          </a:p>
          <a:p>
            <a:pPr>
              <a:spcAft>
                <a:spcPts val="1000"/>
              </a:spcAft>
              <a:buClr>
                <a:srgbClr val="002060"/>
              </a:buClr>
              <a:buSzPct val="80000"/>
              <a:tabLst>
                <a:tab pos="457200" algn="l"/>
              </a:tabLst>
            </a:pPr>
            <a:r>
              <a:rPr lang="en-US" sz="2350" b="1" dirty="0" smtClean="0">
                <a:latin typeface="Cambria" panose="02040503050406030204" pitchFamily="18" charset="0"/>
                <a:ea typeface="Cambria" panose="02040503050406030204" pitchFamily="18" charset="0"/>
              </a:rPr>
              <a:t>	For the most part, we don’t get involved or stay involved in a ministry for which we lack strong passion.  Could your mediocre commitment be keeping a more enthusiastic person from getting involved?</a:t>
            </a:r>
          </a:p>
          <a:p>
            <a:pPr>
              <a:spcAft>
                <a:spcPts val="1000"/>
              </a:spcAft>
              <a:buClr>
                <a:srgbClr val="002060"/>
              </a:buClr>
              <a:buSzPct val="80000"/>
              <a:tabLst>
                <a:tab pos="457200" algn="l"/>
              </a:tabLst>
            </a:pPr>
            <a:r>
              <a:rPr lang="en-US" sz="2350" b="1" dirty="0">
                <a:latin typeface="Cambria" panose="02040503050406030204" pitchFamily="18" charset="0"/>
                <a:ea typeface="Cambria" panose="02040503050406030204" pitchFamily="18" charset="0"/>
              </a:rPr>
              <a:t>	</a:t>
            </a:r>
            <a:r>
              <a:rPr lang="en-US" sz="2350" b="1" dirty="0" smtClean="0">
                <a:latin typeface="Cambria" panose="02040503050406030204" pitchFamily="18" charset="0"/>
                <a:ea typeface="Cambria" panose="02040503050406030204" pitchFamily="18" charset="0"/>
              </a:rPr>
              <a:t>Do you demonstrate strong enthusiasm for the ministries in which you are involved?  Or do you give of your time and finances grudgingly. </a:t>
            </a:r>
          </a:p>
          <a:p>
            <a:pPr>
              <a:spcAft>
                <a:spcPts val="1000"/>
              </a:spcAft>
              <a:buClr>
                <a:srgbClr val="002060"/>
              </a:buClr>
              <a:buSzPct val="80000"/>
              <a:tabLst>
                <a:tab pos="457200" algn="l"/>
              </a:tabLst>
            </a:pP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2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FOURTH</a:t>
            </a: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35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remember the promised rewards. </a:t>
            </a: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350" b="1" dirty="0" smtClean="0">
                <a:latin typeface="Cambria" panose="02040503050406030204" pitchFamily="18" charset="0"/>
                <a:ea typeface="Cambria" panose="02040503050406030204" pitchFamily="18" charset="0"/>
              </a:rPr>
              <a:t>When the work of  the ministry </a:t>
            </a:r>
            <a:r>
              <a:rPr lang="en-US" sz="2350" b="1" dirty="0">
                <a:latin typeface="Cambria" panose="02040503050406030204" pitchFamily="18" charset="0"/>
                <a:ea typeface="Cambria" panose="02040503050406030204" pitchFamily="18" charset="0"/>
              </a:rPr>
              <a:t>gets tough, and it will, remember that God will honor your active, enthusiastic, conscientious involvement. </a:t>
            </a:r>
            <a:endParaRPr lang="en-US" sz="2350" b="1" dirty="0" smtClean="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153561501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1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10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left)">
                                      <p:cBhvr>
                                        <p:cTn id="22" dur="10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42875"/>
            <a:ext cx="8686800" cy="82296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sz="2800"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Application – </a:t>
            </a:r>
            <a:r>
              <a:rPr lang="en-US" sz="1800" dirty="0">
                <a:effectLst>
                  <a:outerShdw blurRad="38100" dist="38100" dir="2700000" algn="tl">
                    <a:srgbClr val="000000">
                      <a:alpha val="43137"/>
                    </a:srgbClr>
                  </a:outerShdw>
                </a:effectLst>
                <a:latin typeface="Britannic Bold" panose="020B0903060703020204" pitchFamily="34" charset="0"/>
              </a:rPr>
              <a:t>the most of ministry opportunities</a:t>
            </a:r>
          </a:p>
        </p:txBody>
      </p:sp>
      <p:pic>
        <p:nvPicPr>
          <p:cNvPr id="7" name="Picture 5" descr="Scroll.png"/>
          <p:cNvPicPr>
            <a:picLocks noChangeAspect="1"/>
          </p:cNvPicPr>
          <p:nvPr/>
        </p:nvPicPr>
        <p:blipFill>
          <a:blip r:embed="rId3" cstate="print"/>
          <a:srcRect/>
          <a:stretch>
            <a:fillRect/>
          </a:stretch>
        </p:blipFill>
        <p:spPr bwMode="auto">
          <a:xfrm>
            <a:off x="7467600" y="1524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304800" y="1084169"/>
            <a:ext cx="8610600" cy="5255285"/>
          </a:xfrm>
          <a:prstGeom prst="rect">
            <a:avLst/>
          </a:prstGeom>
          <a:noFill/>
          <a:effectLst/>
        </p:spPr>
        <p:txBody>
          <a:bodyPr wrap="square" rtlCol="0">
            <a:spAutoFit/>
          </a:bodyPr>
          <a:lstStyle/>
          <a:p>
            <a:pPr indent="457200">
              <a:spcAft>
                <a:spcPts val="1200"/>
              </a:spcAft>
              <a:tabLst>
                <a:tab pos="457200" algn="l"/>
              </a:tabLst>
            </a:pPr>
            <a:r>
              <a:rPr lang="en-US" sz="2350" b="1" dirty="0" smtClean="0">
                <a:latin typeface="Cambria" panose="02040503050406030204" pitchFamily="18" charset="0"/>
                <a:ea typeface="Cambria" panose="02040503050406030204" pitchFamily="18" charset="0"/>
              </a:rPr>
              <a:t>God will never just use you and toss you aside like a disposable tool. </a:t>
            </a:r>
          </a:p>
          <a:p>
            <a:pPr indent="457200">
              <a:spcAft>
                <a:spcPts val="1200"/>
              </a:spcAft>
              <a:tabLst>
                <a:tab pos="457200" algn="l"/>
              </a:tabLst>
            </a:pPr>
            <a:r>
              <a:rPr lang="en-US" sz="2350" b="1" dirty="0" smtClean="0">
                <a:latin typeface="Cambria" panose="02040503050406030204" pitchFamily="18" charset="0"/>
                <a:ea typeface="Cambria" panose="02040503050406030204" pitchFamily="18" charset="0"/>
              </a:rPr>
              <a:t>Those who are faithful in little things will  be rewarded with much – including greater opportunities to be involved in ministry (</a:t>
            </a:r>
            <a:r>
              <a:rPr lang="en-US" sz="235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Luke 16:10; 19:17</a:t>
            </a:r>
            <a:r>
              <a:rPr lang="en-US" sz="2350" b="1" dirty="0" smtClean="0">
                <a:latin typeface="Cambria" panose="02040503050406030204" pitchFamily="18" charset="0"/>
                <a:ea typeface="Cambria" panose="02040503050406030204" pitchFamily="18" charset="0"/>
              </a:rPr>
              <a:t>). </a:t>
            </a:r>
          </a:p>
          <a:p>
            <a:pPr indent="457200">
              <a:spcAft>
                <a:spcPts val="1200"/>
              </a:spcAft>
              <a:tabLst>
                <a:tab pos="457200" algn="l"/>
              </a:tabLst>
            </a:pPr>
            <a:r>
              <a:rPr lang="en-US" sz="2350" b="1" dirty="0" smtClean="0">
                <a:latin typeface="Cambria" panose="02040503050406030204" pitchFamily="18" charset="0"/>
                <a:ea typeface="Cambria" panose="02040503050406030204" pitchFamily="18" charset="0"/>
              </a:rPr>
              <a:t>Yes, ministry involvement might cut into your precious and carefully guarded </a:t>
            </a: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ME!</a:t>
            </a:r>
            <a:r>
              <a:rPr lang="en-US" sz="2350" b="1" dirty="0" smtClean="0">
                <a:latin typeface="Cambria" panose="02040503050406030204" pitchFamily="18" charset="0"/>
                <a:ea typeface="Cambria" panose="02040503050406030204" pitchFamily="18" charset="0"/>
              </a:rPr>
              <a:t> time – but you will be rewarded  with </a:t>
            </a: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 Sabbath rest for the people of God”</a:t>
            </a:r>
            <a:r>
              <a:rPr lang="en-US" sz="2350" b="1" dirty="0" smtClean="0">
                <a:latin typeface="Cambria" panose="02040503050406030204" pitchFamily="18" charset="0"/>
                <a:ea typeface="Cambria" panose="02040503050406030204" pitchFamily="18" charset="0"/>
              </a:rPr>
              <a:t> (</a:t>
            </a:r>
            <a:r>
              <a:rPr lang="en-US" sz="235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Heb. 4:9</a:t>
            </a:r>
            <a:r>
              <a:rPr lang="en-US" sz="2350" b="1" dirty="0" smtClean="0">
                <a:latin typeface="Cambria" panose="02040503050406030204" pitchFamily="18" charset="0"/>
                <a:ea typeface="Cambria" panose="02040503050406030204" pitchFamily="18" charset="0"/>
              </a:rPr>
              <a:t>). </a:t>
            </a:r>
          </a:p>
          <a:p>
            <a:pPr indent="457200">
              <a:spcAft>
                <a:spcPts val="1200"/>
              </a:spcAft>
              <a:tabLst>
                <a:tab pos="457200" algn="l"/>
              </a:tabLst>
            </a:pPr>
            <a:r>
              <a:rPr lang="en-US" sz="2350" b="1" dirty="0" smtClean="0">
                <a:latin typeface="Cambria" panose="02040503050406030204" pitchFamily="18" charset="0"/>
                <a:ea typeface="Cambria" panose="02040503050406030204" pitchFamily="18" charset="0"/>
              </a:rPr>
              <a:t>Ministry may drain your energy – but you’ll one day be </a:t>
            </a:r>
            <a:r>
              <a:rPr lang="en-US" sz="2350" b="1" i="1" dirty="0" smtClean="0">
                <a:latin typeface="Cambria" panose="02040503050406030204" pitchFamily="18" charset="0"/>
                <a:ea typeface="Cambria" panose="02040503050406030204" pitchFamily="18" charset="0"/>
              </a:rPr>
              <a:t>“</a:t>
            </a: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raised in power</a:t>
            </a:r>
            <a:r>
              <a:rPr lang="en-US" sz="2350" b="1" dirty="0" smtClean="0">
                <a:latin typeface="Cambria" panose="02040503050406030204" pitchFamily="18" charset="0"/>
                <a:ea typeface="Cambria" panose="02040503050406030204" pitchFamily="18" charset="0"/>
              </a:rPr>
              <a:t>” (</a:t>
            </a:r>
            <a:r>
              <a:rPr lang="en-US" sz="235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1Cor. 15:43</a:t>
            </a:r>
            <a:r>
              <a:rPr lang="en-US" sz="2350" b="1" dirty="0" smtClean="0">
                <a:latin typeface="Cambria" panose="02040503050406030204" pitchFamily="18" charset="0"/>
                <a:ea typeface="Cambria" panose="02040503050406030204" pitchFamily="18" charset="0"/>
              </a:rPr>
              <a:t>).  Ministry </a:t>
            </a:r>
            <a:r>
              <a:rPr lang="en-US" sz="2350" b="1" dirty="0">
                <a:latin typeface="Cambria" panose="02040503050406030204" pitchFamily="18" charset="0"/>
                <a:ea typeface="Cambria" panose="02040503050406030204" pitchFamily="18" charset="0"/>
              </a:rPr>
              <a:t>will also add to your expenses with no tangible return on investment – </a:t>
            </a:r>
            <a:r>
              <a:rPr lang="en-US" sz="2350" b="1" dirty="0" smtClean="0">
                <a:latin typeface="Cambria" panose="02040503050406030204" pitchFamily="18" charset="0"/>
                <a:ea typeface="Cambria" panose="02040503050406030204" pitchFamily="18" charset="0"/>
              </a:rPr>
              <a:t>but </a:t>
            </a:r>
            <a:r>
              <a:rPr lang="en-US" sz="2350" b="1" dirty="0">
                <a:latin typeface="Cambria" panose="02040503050406030204" pitchFamily="18" charset="0"/>
                <a:ea typeface="Cambria" panose="02040503050406030204" pitchFamily="18" charset="0"/>
              </a:rPr>
              <a:t>even in material </a:t>
            </a:r>
            <a:r>
              <a:rPr lang="en-US" sz="2350" b="1" dirty="0" smtClean="0">
                <a:latin typeface="Cambria" panose="02040503050406030204" pitchFamily="18" charset="0"/>
                <a:ea typeface="Cambria" panose="02040503050406030204" pitchFamily="18" charset="0"/>
              </a:rPr>
              <a:t>poverty </a:t>
            </a:r>
            <a:r>
              <a:rPr lang="en-US" sz="2350" b="1" i="1" dirty="0">
                <a:latin typeface="Cambria" panose="02040503050406030204" pitchFamily="18" charset="0"/>
                <a:ea typeface="Cambria" panose="02040503050406030204" pitchFamily="18" charset="0"/>
              </a:rPr>
              <a:t>“</a:t>
            </a:r>
            <a:r>
              <a:rPr lang="en-US" sz="235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you are rich</a:t>
            </a:r>
            <a:r>
              <a:rPr lang="en-US" sz="2350" b="1" i="1" dirty="0">
                <a:latin typeface="Cambria" panose="02040503050406030204" pitchFamily="18" charset="0"/>
                <a:ea typeface="Cambria" panose="02040503050406030204" pitchFamily="18" charset="0"/>
              </a:rPr>
              <a:t>”</a:t>
            </a:r>
            <a:r>
              <a:rPr lang="en-US" sz="2350" b="1" dirty="0">
                <a:latin typeface="Cambria" panose="02040503050406030204" pitchFamily="18" charset="0"/>
                <a:ea typeface="Cambria" panose="02040503050406030204" pitchFamily="18" charset="0"/>
              </a:rPr>
              <a:t> spiritually (</a:t>
            </a:r>
            <a:r>
              <a:rPr lang="en-US" sz="235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Rev. 2:9</a:t>
            </a:r>
            <a:r>
              <a:rPr lang="en-US" sz="2350" b="1" dirty="0">
                <a:latin typeface="Cambria" panose="02040503050406030204" pitchFamily="18" charset="0"/>
                <a:ea typeface="Cambria" panose="02040503050406030204" pitchFamily="18" charset="0"/>
              </a:rPr>
              <a:t>), and one day </a:t>
            </a:r>
            <a:r>
              <a:rPr lang="en-US" sz="2350" b="1" i="1" u="sng" dirty="0" smtClean="0">
                <a:latin typeface="Cambria" panose="02040503050406030204" pitchFamily="18" charset="0"/>
                <a:ea typeface="Cambria" panose="02040503050406030204" pitchFamily="18" charset="0"/>
              </a:rPr>
              <a:t>we</a:t>
            </a:r>
            <a:r>
              <a:rPr lang="en-US" sz="2350" b="1" dirty="0" smtClean="0">
                <a:latin typeface="Cambria" panose="02040503050406030204" pitchFamily="18" charset="0"/>
                <a:ea typeface="Cambria" panose="02040503050406030204" pitchFamily="18" charset="0"/>
              </a:rPr>
              <a:t> </a:t>
            </a:r>
            <a:r>
              <a:rPr lang="en-US" sz="2350" b="1" dirty="0">
                <a:latin typeface="Cambria" panose="02040503050406030204" pitchFamily="18" charset="0"/>
                <a:ea typeface="Cambria" panose="02040503050406030204" pitchFamily="18" charset="0"/>
              </a:rPr>
              <a:t>will be rewarded with </a:t>
            </a:r>
            <a:r>
              <a:rPr lang="en-US" sz="2350" b="1" i="1" dirty="0">
                <a:latin typeface="Cambria" panose="02040503050406030204" pitchFamily="18" charset="0"/>
                <a:ea typeface="Cambria" panose="02040503050406030204" pitchFamily="18" charset="0"/>
              </a:rPr>
              <a:t>“</a:t>
            </a:r>
            <a:r>
              <a:rPr lang="en-US" sz="235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riches in glory</a:t>
            </a:r>
            <a:r>
              <a:rPr lang="en-US" sz="2350" b="1" i="1" dirty="0">
                <a:latin typeface="Cambria" panose="02040503050406030204" pitchFamily="18" charset="0"/>
                <a:ea typeface="Cambria" panose="02040503050406030204" pitchFamily="18" charset="0"/>
              </a:rPr>
              <a:t>”</a:t>
            </a:r>
            <a:r>
              <a:rPr lang="en-US" sz="2350" b="1" dirty="0">
                <a:latin typeface="Cambria" panose="02040503050406030204" pitchFamily="18" charset="0"/>
                <a:ea typeface="Cambria" panose="02040503050406030204" pitchFamily="18" charset="0"/>
              </a:rPr>
              <a:t> (</a:t>
            </a:r>
            <a:r>
              <a:rPr lang="en-US" sz="235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Phil 4:19</a:t>
            </a:r>
            <a:r>
              <a:rPr lang="en-US" sz="2350" b="1" dirty="0" smtClean="0">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xmlns="" val="348756810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1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10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left)">
                                      <p:cBhvr>
                                        <p:cTn id="22" dur="10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42875"/>
            <a:ext cx="8686800" cy="82296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sz="2800"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Application – </a:t>
            </a:r>
            <a:r>
              <a:rPr lang="en-US" sz="1800" dirty="0">
                <a:effectLst>
                  <a:outerShdw blurRad="38100" dist="38100" dir="2700000" algn="tl">
                    <a:srgbClr val="000000">
                      <a:alpha val="43137"/>
                    </a:srgbClr>
                  </a:outerShdw>
                </a:effectLst>
                <a:latin typeface="Britannic Bold" panose="020B0903060703020204" pitchFamily="34" charset="0"/>
              </a:rPr>
              <a:t>the most of ministry opportunities</a:t>
            </a:r>
          </a:p>
        </p:txBody>
      </p:sp>
      <p:pic>
        <p:nvPicPr>
          <p:cNvPr id="7" name="Picture 5" descr="Scroll.png"/>
          <p:cNvPicPr>
            <a:picLocks noChangeAspect="1"/>
          </p:cNvPicPr>
          <p:nvPr/>
        </p:nvPicPr>
        <p:blipFill>
          <a:blip r:embed="rId3" cstate="print"/>
          <a:srcRect/>
          <a:stretch>
            <a:fillRect/>
          </a:stretch>
        </p:blipFill>
        <p:spPr bwMode="auto">
          <a:xfrm>
            <a:off x="7467600" y="1524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304800" y="1084169"/>
            <a:ext cx="8610600" cy="4993675"/>
          </a:xfrm>
          <a:prstGeom prst="rect">
            <a:avLst/>
          </a:prstGeom>
          <a:noFill/>
          <a:effectLst/>
        </p:spPr>
        <p:txBody>
          <a:bodyPr wrap="square" rtlCol="0">
            <a:spAutoFit/>
          </a:bodyPr>
          <a:lstStyle/>
          <a:p>
            <a:pPr indent="457200">
              <a:spcAft>
                <a:spcPts val="1200"/>
              </a:spcAft>
              <a:tabLst>
                <a:tab pos="457200" algn="l"/>
              </a:tabLst>
            </a:pPr>
            <a:r>
              <a:rPr lang="en-US" sz="2350" b="1" dirty="0" smtClean="0">
                <a:latin typeface="Cambria" panose="02040503050406030204" pitchFamily="18" charset="0"/>
                <a:ea typeface="Cambria" panose="02040503050406030204" pitchFamily="18" charset="0"/>
              </a:rPr>
              <a:t>Now, consider how Christ Himself exemplified these </a:t>
            </a:r>
            <a:r>
              <a:rPr lang="en-US" sz="2350" b="1" i="1" u="sng" dirty="0" smtClean="0">
                <a:latin typeface="Cambria" panose="02040503050406030204" pitchFamily="18" charset="0"/>
                <a:ea typeface="Cambria" panose="02040503050406030204" pitchFamily="18" charset="0"/>
              </a:rPr>
              <a:t>four</a:t>
            </a:r>
            <a:r>
              <a:rPr lang="en-US" sz="2350" b="1" dirty="0" smtClean="0">
                <a:latin typeface="Cambria" panose="02040503050406030204" pitchFamily="18" charset="0"/>
                <a:ea typeface="Cambria" panose="02040503050406030204" pitchFamily="18" charset="0"/>
              </a:rPr>
              <a:t> principles in His own ministry</a:t>
            </a:r>
            <a:r>
              <a:rPr lang="en-US" sz="235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t>
            </a:r>
          </a:p>
          <a:p>
            <a:pPr marL="731520" indent="-365760">
              <a:spcAft>
                <a:spcPts val="1200"/>
              </a:spcAft>
              <a:buSzPct val="90000"/>
              <a:buFont typeface="Wingdings" panose="05000000000000000000" pitchFamily="2" charset="2"/>
              <a:buChar char="Ø"/>
              <a:tabLst>
                <a:tab pos="457200" algn="l"/>
              </a:tabLst>
            </a:pPr>
            <a:r>
              <a:rPr lang="en-US" sz="2350" b="1" dirty="0" smtClean="0">
                <a:latin typeface="Cambria" panose="02040503050406030204" pitchFamily="18" charset="0"/>
                <a:ea typeface="Cambria" panose="02040503050406030204" pitchFamily="18" charset="0"/>
              </a:rPr>
              <a:t>He was a voluntary, active participant in God’s grand plan of redemption (</a:t>
            </a:r>
            <a:r>
              <a:rPr lang="en-US" sz="235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Heb. 10:7</a:t>
            </a:r>
            <a:r>
              <a:rPr lang="en-US" sz="2350" b="1" dirty="0" smtClean="0">
                <a:latin typeface="Cambria" panose="02040503050406030204" pitchFamily="18" charset="0"/>
                <a:ea typeface="Cambria" panose="02040503050406030204" pitchFamily="18" charset="0"/>
              </a:rPr>
              <a:t>).</a:t>
            </a:r>
          </a:p>
          <a:p>
            <a:pPr marL="731520" indent="-365760">
              <a:spcAft>
                <a:spcPts val="1200"/>
              </a:spcAft>
              <a:buSzPct val="90000"/>
              <a:buFont typeface="Wingdings" panose="05000000000000000000" pitchFamily="2" charset="2"/>
              <a:buChar char="Ø"/>
              <a:tabLst>
                <a:tab pos="457200" algn="l"/>
              </a:tabLst>
            </a:pPr>
            <a:r>
              <a:rPr lang="en-US" sz="2350" b="1" dirty="0" smtClean="0">
                <a:latin typeface="Cambria" panose="02040503050406030204" pitchFamily="18" charset="0"/>
                <a:ea typeface="Cambria" panose="02040503050406030204" pitchFamily="18" charset="0"/>
              </a:rPr>
              <a:t>He always kept sight of His goal (</a:t>
            </a:r>
            <a:r>
              <a:rPr lang="en-US" sz="235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Matt. 20:18-19</a:t>
            </a:r>
            <a:r>
              <a:rPr lang="en-US" sz="2350" b="1" dirty="0" smtClean="0">
                <a:latin typeface="Cambria" panose="02040503050406030204" pitchFamily="18" charset="0"/>
                <a:ea typeface="Cambria" panose="02040503050406030204" pitchFamily="18" charset="0"/>
              </a:rPr>
              <a:t>).</a:t>
            </a:r>
          </a:p>
          <a:p>
            <a:pPr marL="731520" indent="-365760">
              <a:spcAft>
                <a:spcPts val="1200"/>
              </a:spcAft>
              <a:buSzPct val="90000"/>
              <a:buFont typeface="Wingdings" panose="05000000000000000000" pitchFamily="2" charset="2"/>
              <a:buChar char="Ø"/>
              <a:tabLst>
                <a:tab pos="457200" algn="l"/>
              </a:tabLst>
            </a:pPr>
            <a:r>
              <a:rPr lang="en-US" sz="2350" b="1" dirty="0" smtClean="0">
                <a:latin typeface="Cambria" panose="02040503050406030204" pitchFamily="18" charset="0"/>
                <a:ea typeface="Cambria" panose="02040503050406030204" pitchFamily="18" charset="0"/>
              </a:rPr>
              <a:t>He demonstrated strong enthusiasm (</a:t>
            </a:r>
            <a:r>
              <a:rPr lang="en-US" sz="235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John 4:34</a:t>
            </a:r>
            <a:r>
              <a:rPr lang="en-US" sz="2350" b="1" dirty="0" smtClean="0">
                <a:latin typeface="Cambria" panose="02040503050406030204" pitchFamily="18" charset="0"/>
                <a:ea typeface="Cambria" panose="02040503050406030204" pitchFamily="18" charset="0"/>
              </a:rPr>
              <a:t>). </a:t>
            </a:r>
          </a:p>
          <a:p>
            <a:pPr marL="731520" indent="-365760">
              <a:spcAft>
                <a:spcPts val="1200"/>
              </a:spcAft>
              <a:buSzPct val="90000"/>
              <a:buFont typeface="Wingdings" panose="05000000000000000000" pitchFamily="2" charset="2"/>
              <a:buChar char="Ø"/>
              <a:tabLst>
                <a:tab pos="457200" algn="l"/>
              </a:tabLst>
            </a:pPr>
            <a:r>
              <a:rPr lang="en-US" sz="2350" b="1" dirty="0" smtClean="0">
                <a:latin typeface="Cambria" panose="02040503050406030204" pitchFamily="18" charset="0"/>
                <a:ea typeface="Cambria" panose="02040503050406030204" pitchFamily="18" charset="0"/>
              </a:rPr>
              <a:t>He never forgot the reward (</a:t>
            </a:r>
            <a:r>
              <a:rPr lang="en-US" sz="235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Heb. 12:20</a:t>
            </a:r>
            <a:r>
              <a:rPr lang="en-US" sz="2350" b="1" dirty="0" smtClean="0">
                <a:latin typeface="Cambria" panose="02040503050406030204" pitchFamily="18" charset="0"/>
                <a:ea typeface="Cambria" panose="02040503050406030204" pitchFamily="18" charset="0"/>
              </a:rPr>
              <a:t>). </a:t>
            </a:r>
          </a:p>
          <a:p>
            <a:pPr>
              <a:spcAft>
                <a:spcPts val="1200"/>
              </a:spcAft>
              <a:tabLst>
                <a:tab pos="457200" algn="l"/>
              </a:tabLst>
            </a:pPr>
            <a:r>
              <a:rPr lang="en-US" sz="2350" b="1" dirty="0">
                <a:latin typeface="Cambria" panose="02040503050406030204" pitchFamily="18" charset="0"/>
                <a:ea typeface="Cambria" panose="02040503050406030204" pitchFamily="18" charset="0"/>
              </a:rPr>
              <a:t>	</a:t>
            </a:r>
            <a:r>
              <a:rPr lang="en-US" sz="2350" b="1" dirty="0" smtClean="0">
                <a:latin typeface="Cambria" panose="02040503050406030204" pitchFamily="18" charset="0"/>
                <a:ea typeface="Cambria" panose="02040503050406030204" pitchFamily="18" charset="0"/>
              </a:rPr>
              <a:t>As Jesus Christ’s followers, called to be involved in ministry (</a:t>
            </a:r>
            <a:r>
              <a:rPr lang="en-US" sz="235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Eph. 4:12</a:t>
            </a:r>
            <a:r>
              <a:rPr lang="en-US" sz="2350" b="1" dirty="0" smtClean="0">
                <a:latin typeface="Cambria" panose="02040503050406030204" pitchFamily="18" charset="0"/>
                <a:ea typeface="Cambria" panose="02040503050406030204" pitchFamily="18" charset="0"/>
              </a:rPr>
              <a:t>), all of these principles apply to us. </a:t>
            </a:r>
          </a:p>
          <a:p>
            <a:pPr>
              <a:spcAft>
                <a:spcPts val="1200"/>
              </a:spcAft>
              <a:tabLst>
                <a:tab pos="457200" algn="l"/>
              </a:tabLst>
            </a:pPr>
            <a:r>
              <a:rPr lang="en-US" sz="2350" b="1" dirty="0" smtClean="0">
                <a:latin typeface="Cambria" panose="02040503050406030204" pitchFamily="18" charset="0"/>
                <a:ea typeface="Cambria" panose="02040503050406030204" pitchFamily="18" charset="0"/>
              </a:rPr>
              <a:t>	Are you enthusiastically participating toward a clear goal, with your eyes fixed on the reward?</a:t>
            </a:r>
          </a:p>
        </p:txBody>
      </p:sp>
    </p:spTree>
    <p:extLst>
      <p:ext uri="{BB962C8B-B14F-4D97-AF65-F5344CB8AC3E}">
        <p14:creationId xmlns:p14="http://schemas.microsoft.com/office/powerpoint/2010/main" xmlns="" val="180109732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1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10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left)">
                                      <p:cBhvr>
                                        <p:cTn id="22" dur="10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wipe(left)">
                                      <p:cBhvr>
                                        <p:cTn id="27" dur="10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wipe(left)">
                                      <p:cBhvr>
                                        <p:cTn id="32" dur="10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wipe(left)">
                                      <p:cBhvr>
                                        <p:cTn id="37" dur="10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12-1 Jesus2.jpg"/>
          <p:cNvPicPr>
            <a:picLocks noChangeAspect="1"/>
          </p:cNvPicPr>
          <p:nvPr/>
        </p:nvPicPr>
        <p:blipFill>
          <a:blip r:embed="rId2" cstate="print"/>
          <a:stretch>
            <a:fillRect/>
          </a:stretch>
        </p:blipFill>
        <p:spPr>
          <a:xfrm>
            <a:off x="1447800" y="914400"/>
            <a:ext cx="6172200" cy="5350042"/>
          </a:xfrm>
          <a:prstGeom prst="rect">
            <a:avLst/>
          </a:prstGeom>
          <a:ln>
            <a:noFill/>
          </a:ln>
          <a:effectLst>
            <a:outerShdw blurRad="190500" algn="tl" rotWithShape="0">
              <a:srgbClr val="000000">
                <a:alpha val="70000"/>
              </a:srgbClr>
            </a:outerShdw>
          </a:effectLst>
        </p:spPr>
      </p:pic>
      <p:pic>
        <p:nvPicPr>
          <p:cNvPr id="6" name="Picture 5" descr="Photo of Jesus2.jpg"/>
          <p:cNvPicPr>
            <a:picLocks noChangeAspect="1"/>
          </p:cNvPicPr>
          <p:nvPr/>
        </p:nvPicPr>
        <p:blipFill>
          <a:blip r:embed="rId3" cstate="print"/>
          <a:srcRect t="2051" b="14872"/>
          <a:stretch>
            <a:fillRect/>
          </a:stretch>
        </p:blipFill>
        <p:spPr>
          <a:xfrm>
            <a:off x="1219200" y="228600"/>
            <a:ext cx="6629400" cy="6409592"/>
          </a:xfrm>
          <a:prstGeom prst="rect">
            <a:avLst/>
          </a:prstGeom>
          <a:ln>
            <a:noFill/>
          </a:ln>
          <a:effectLst>
            <a:outerShdw blurRad="190500" algn="tl" rotWithShape="0">
              <a:srgbClr val="000000">
                <a:alpha val="70000"/>
              </a:srgbClr>
            </a:outerShdw>
          </a:effectLst>
        </p:spPr>
      </p:pic>
      <p:sp>
        <p:nvSpPr>
          <p:cNvPr id="5" name="TextBox 4"/>
          <p:cNvSpPr txBox="1"/>
          <p:nvPr/>
        </p:nvSpPr>
        <p:spPr>
          <a:xfrm>
            <a:off x="533400" y="5105400"/>
            <a:ext cx="7848600" cy="584775"/>
          </a:xfrm>
          <a:prstGeom prst="rect">
            <a:avLst/>
          </a:prstGeom>
          <a:noFill/>
          <a:effectLst>
            <a:outerShdw blurRad="25400" dist="38100" dir="19200000" algn="bl" rotWithShape="0">
              <a:schemeClr val="tx1"/>
            </a:outerShdw>
          </a:effectLst>
        </p:spPr>
        <p:txBody>
          <a:bodyPr wrap="square" rtlCol="0">
            <a:spAutoFit/>
          </a:bodyPr>
          <a:lstStyle/>
          <a:p>
            <a:pPr algn="ctr"/>
            <a:r>
              <a:rPr lang="en-US" sz="3200" b="1" dirty="0" smtClean="0">
                <a:ln w="10160">
                  <a:solidFill>
                    <a:schemeClr val="accent5"/>
                  </a:solidFill>
                  <a:prstDash val="solid"/>
                </a:ln>
                <a:solidFill>
                  <a:srgbClr val="FFFF00"/>
                </a:solidFill>
                <a:effectLst>
                  <a:outerShdw blurRad="38100" dist="38100" dir="2700000" algn="tl">
                    <a:srgbClr val="000000">
                      <a:alpha val="43137"/>
                    </a:srgbClr>
                  </a:outerShdw>
                </a:effectLst>
                <a:latin typeface="Bodoni MT" pitchFamily="18" charset="0"/>
                <a:cs typeface="Calibri" panose="020F0502020204030204" pitchFamily="34" charset="0"/>
              </a:rPr>
              <a:t>The Trip to Bountiful Giving</a:t>
            </a:r>
            <a:endParaRPr lang="en-US" sz="3200" b="1" dirty="0">
              <a:ln w="10160">
                <a:solidFill>
                  <a:schemeClr val="accent5"/>
                </a:solidFill>
                <a:prstDash val="solid"/>
              </a:ln>
              <a:solidFill>
                <a:srgbClr val="FFFF00"/>
              </a:solidFill>
              <a:effectLst>
                <a:outerShdw blurRad="38100" dist="38100" dir="2700000" algn="tl">
                  <a:srgbClr val="000000">
                    <a:alpha val="43137"/>
                  </a:srgbClr>
                </a:outerShdw>
              </a:effectLst>
              <a:latin typeface="Bodoni MT" pitchFamily="18" charset="0"/>
              <a:cs typeface="Calibri" panose="020F050202020403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par>
                          <p:cTn id="8" fill="hold">
                            <p:stCondLst>
                              <p:cond delay="2000"/>
                            </p:stCondLst>
                            <p:childTnLst>
                              <p:par>
                                <p:cTn id="9" presetID="8" presetClass="entr" presetSubtype="32" fill="hold" nodeType="afterEffect">
                                  <p:stCondLst>
                                    <p:cond delay="1000"/>
                                  </p:stCondLst>
                                  <p:childTnLst>
                                    <p:set>
                                      <p:cBhvr>
                                        <p:cTn id="10" dur="1" fill="hold">
                                          <p:stCondLst>
                                            <p:cond delay="0"/>
                                          </p:stCondLst>
                                        </p:cTn>
                                        <p:tgtEl>
                                          <p:spTgt spid="6"/>
                                        </p:tgtEl>
                                        <p:attrNameLst>
                                          <p:attrName>style.visibility</p:attrName>
                                        </p:attrNameLst>
                                      </p:cBhvr>
                                      <p:to>
                                        <p:strVal val="visible"/>
                                      </p:to>
                                    </p:set>
                                    <p:animEffect transition="in" filter="diamond(out)">
                                      <p:cBhvr>
                                        <p:cTn id="11" dur="2000"/>
                                        <p:tgtEl>
                                          <p:spTgt spid="6"/>
                                        </p:tgtEl>
                                      </p:cBhvr>
                                    </p:animEffect>
                                  </p:childTnLst>
                                </p:cTn>
                              </p:par>
                            </p:childTnLst>
                          </p:cTn>
                        </p:par>
                        <p:par>
                          <p:cTn id="12" fill="hold">
                            <p:stCondLst>
                              <p:cond delay="5000"/>
                            </p:stCondLst>
                            <p:childTnLst>
                              <p:par>
                                <p:cTn id="13" presetID="22" presetClass="entr" presetSubtype="8" fill="hold" grpId="0" nodeType="afterEffect">
                                  <p:stCondLst>
                                    <p:cond delay="50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304800" y="228600"/>
            <a:ext cx="8458200" cy="646331"/>
          </a:xfrm>
          <a:prstGeom prst="rect">
            <a:avLst/>
          </a:prstGeom>
          <a:solidFill>
            <a:srgbClr val="349BA6"/>
          </a:solidFill>
          <a:effectLst>
            <a:outerShdw blurRad="25400" dist="38100" dir="18000000" rotWithShape="0">
              <a:schemeClr val="tx1"/>
            </a:outerShdw>
          </a:effectLst>
        </p:spPr>
        <p:style>
          <a:lnRef idx="1">
            <a:schemeClr val="dk1"/>
          </a:lnRef>
          <a:fillRef idx="3">
            <a:schemeClr val="dk1"/>
          </a:fillRef>
          <a:effectRef idx="2">
            <a:schemeClr val="dk1"/>
          </a:effectRef>
          <a:fontRef idx="minor">
            <a:schemeClr val="lt1"/>
          </a:fontRef>
        </p:style>
        <p:txBody>
          <a:bodyPr wrap="square" rtlCol="0">
            <a:spAutoFit/>
          </a:bodyPr>
          <a:lstStyle/>
          <a:p>
            <a:pPr algn="ctr"/>
            <a:r>
              <a:rPr lang="en-US" sz="3600" b="1" dirty="0" smtClean="0">
                <a:solidFill>
                  <a:srgbClr val="FFFF00"/>
                </a:solidFill>
                <a:effectLst>
                  <a:outerShdw blurRad="38100" dist="38100" dir="2700000" algn="tl">
                    <a:srgbClr val="000000">
                      <a:alpha val="43137"/>
                    </a:srgbClr>
                  </a:outerShdw>
                </a:effectLst>
                <a:latin typeface="Georgia" pitchFamily="18" charset="0"/>
              </a:rPr>
              <a:t>NEXT CLASS – 12 June 2024</a:t>
            </a:r>
            <a:endParaRPr lang="en-US" sz="3600" b="1" dirty="0">
              <a:solidFill>
                <a:srgbClr val="FFFF00"/>
              </a:solidFill>
              <a:effectLst>
                <a:outerShdw blurRad="38100" dist="38100" dir="2700000" algn="tl">
                  <a:srgbClr val="000000">
                    <a:alpha val="43137"/>
                  </a:srgbClr>
                </a:outerShdw>
              </a:effectLst>
              <a:latin typeface="Georgia" pitchFamily="18" charset="0"/>
            </a:endParaRPr>
          </a:p>
        </p:txBody>
      </p:sp>
      <p:sp>
        <p:nvSpPr>
          <p:cNvPr id="3" name="Rectangle 5"/>
          <p:cNvSpPr txBox="1">
            <a:spLocks noChangeArrowheads="1"/>
          </p:cNvSpPr>
          <p:nvPr/>
        </p:nvSpPr>
        <p:spPr>
          <a:xfrm>
            <a:off x="304800" y="1219200"/>
            <a:ext cx="8534400" cy="646331"/>
          </a:xfrm>
          <a:prstGeom prst="rect">
            <a:avLst/>
          </a:prstGeom>
          <a:noFill/>
          <a:effectLst/>
        </p:spPr>
        <p:style>
          <a:lnRef idx="2">
            <a:schemeClr val="accent2"/>
          </a:lnRef>
          <a:fillRef idx="1">
            <a:schemeClr val="lt1"/>
          </a:fillRef>
          <a:effectRef idx="0">
            <a:schemeClr val="accent2"/>
          </a:effectRef>
          <a:fontRef idx="minor">
            <a:schemeClr val="dk1"/>
          </a:fontRef>
        </p:style>
        <p:txBody>
          <a:bodyPr vert="horz" wrap="square" anchor="ctr" anchorCtr="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spcBef>
                <a:spcPct val="0"/>
              </a:spcBef>
              <a:defRPr/>
            </a:pPr>
            <a:r>
              <a:rPr lang="en-US" sz="3600" b="1" dirty="0" smtClean="0">
                <a:ln>
                  <a:prstDash val="solid"/>
                </a:ln>
                <a:solidFill>
                  <a:prstClr val="black"/>
                </a:solidFill>
                <a:effectLst>
                  <a:outerShdw blurRad="38100" dist="38100" dir="2700000" algn="tl">
                    <a:srgbClr val="000000">
                      <a:alpha val="43137"/>
                    </a:srgbClr>
                  </a:outerShdw>
                </a:effectLst>
                <a:latin typeface="Britannic Bold" pitchFamily="34" charset="0"/>
                <a:cs typeface="Arial" pitchFamily="34" charset="0"/>
              </a:rPr>
              <a:t>Book of Second Corinthians</a:t>
            </a:r>
            <a:endParaRPr lang="en-US" sz="3000" b="1" dirty="0" smtClean="0">
              <a:ln>
                <a:prstDash val="solid"/>
              </a:ln>
              <a:solidFill>
                <a:prstClr val="black"/>
              </a:solidFill>
              <a:effectLst>
                <a:outerShdw blurRad="38100" dist="38100" dir="2700000" algn="tl">
                  <a:srgbClr val="000000">
                    <a:alpha val="43137"/>
                  </a:srgbClr>
                </a:outerShdw>
              </a:effectLst>
              <a:latin typeface="Britannic Bold" pitchFamily="34" charset="0"/>
              <a:cs typeface="Arial" pitchFamily="34" charset="0"/>
            </a:endParaRPr>
          </a:p>
        </p:txBody>
      </p:sp>
      <p:sp>
        <p:nvSpPr>
          <p:cNvPr id="4" name="TextBox 3"/>
          <p:cNvSpPr txBox="1"/>
          <p:nvPr/>
        </p:nvSpPr>
        <p:spPr>
          <a:xfrm>
            <a:off x="304800" y="2133601"/>
            <a:ext cx="8534400" cy="2923877"/>
          </a:xfrm>
          <a:prstGeom prst="rect">
            <a:avLst/>
          </a:prstGeom>
          <a:noFill/>
          <a:effectLst/>
        </p:spPr>
        <p:txBody>
          <a:bodyPr wrap="square" lIns="0" tIns="91440" rIns="0" bIns="91440" rtlCol="0">
            <a:spAutoFit/>
          </a:bodyPr>
          <a:lstStyle/>
          <a:p>
            <a:pPr marL="274320" indent="-274320">
              <a:spcAft>
                <a:spcPts val="2400"/>
              </a:spcAft>
            </a:pPr>
            <a:r>
              <a:rPr lang="en-US" sz="3200" b="1" dirty="0" smtClean="0">
                <a:solidFill>
                  <a:srgbClr val="FF0000"/>
                </a:solidFill>
                <a:latin typeface="Britannic Bold" pitchFamily="34" charset="0"/>
              </a:rPr>
              <a:t>	</a:t>
            </a:r>
            <a:r>
              <a:rPr lang="en-US" sz="3000" b="1" dirty="0" smtClean="0">
                <a:solidFill>
                  <a:srgbClr val="FF0000"/>
                </a:solidFill>
                <a:effectLst>
                  <a:outerShdw blurRad="12700" dist="25400" dir="18900000" algn="bl" rotWithShape="0">
                    <a:schemeClr val="tx1"/>
                  </a:outerShdw>
                </a:effectLst>
                <a:latin typeface="Britannic Bold" pitchFamily="34" charset="0"/>
              </a:rPr>
              <a:t>Before next class, read the below chapters in the KJV and in one other versions of the Bible, i.e., NIV, NRSV, TLB, CEV, etc … </a:t>
            </a:r>
          </a:p>
          <a:p>
            <a:pPr marL="274320" indent="-274320" algn="ctr">
              <a:spcAft>
                <a:spcPts val="1200"/>
              </a:spcAft>
            </a:pPr>
            <a:r>
              <a:rPr lang="en-US" sz="2800" b="1" dirty="0" smtClean="0">
                <a:solidFill>
                  <a:prstClr val="black"/>
                </a:solidFill>
                <a:effectLst>
                  <a:outerShdw blurRad="38100" dist="38100" dir="2700000" algn="tl">
                    <a:srgbClr val="000000">
                      <a:alpha val="43137"/>
                    </a:srgbClr>
                  </a:outerShdw>
                </a:effectLst>
                <a:latin typeface="Cambria" pitchFamily="18" charset="0"/>
              </a:rPr>
              <a:t>Chapter 9:7 – 15                                </a:t>
            </a:r>
          </a:p>
          <a:p>
            <a:pPr marL="274320" indent="-274320" algn="ctr">
              <a:spcAft>
                <a:spcPts val="1200"/>
              </a:spcAft>
            </a:pPr>
            <a:r>
              <a:rPr lang="en-US" sz="2800" b="1" dirty="0" smtClean="0">
                <a:solidFill>
                  <a:prstClr val="black"/>
                </a:solidFill>
                <a:effectLst>
                  <a:outerShdw blurRad="38100" dist="38100" dir="2700000" algn="tl">
                    <a:srgbClr val="000000">
                      <a:alpha val="43137"/>
                    </a:srgbClr>
                  </a:outerShdw>
                </a:effectLst>
                <a:latin typeface="Cambria" pitchFamily="18" charset="0"/>
              </a:rPr>
              <a:t>“Ministry Through Giving” </a:t>
            </a:r>
            <a:endParaRPr lang="en-US" sz="2800" b="1" dirty="0" smtClean="0">
              <a:solidFill>
                <a:prstClr val="black"/>
              </a:solidFill>
              <a:latin typeface="Cambria" pitchFamily="18"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withEffect">
                                  <p:stCondLst>
                                    <p:cond delay="0"/>
                                  </p:stCondLst>
                                  <p:iterate type="lt">
                                    <p:tmAbs val="0"/>
                                  </p:iterate>
                                  <p:childTnLst>
                                    <p:set>
                                      <p:cBhvr>
                                        <p:cTn id="6" dur="1" fill="hold">
                                          <p:stCondLst>
                                            <p:cond delay="0"/>
                                          </p:stCondLst>
                                        </p:cTn>
                                        <p:tgtEl>
                                          <p:spTgt spid="2"/>
                                        </p:tgtEl>
                                        <p:attrNameLst>
                                          <p:attrName>style.visibility</p:attrName>
                                        </p:attrNameLst>
                                      </p:cBhvr>
                                      <p:to>
                                        <p:strVal val="visible"/>
                                      </p:to>
                                    </p:set>
                                  </p:childTnLst>
                                </p:cTn>
                              </p:par>
                              <p:par>
                                <p:cTn id="7" presetID="45" presetClass="entr" presetSubtype="0" fill="hold" grpId="0" nodeType="withEffect">
                                  <p:stCondLst>
                                    <p:cond delay="0"/>
                                  </p:stCondLst>
                                  <p:iterate type="lt">
                                    <p:tmPct val="10000"/>
                                  </p:iterate>
                                  <p:childTnLst>
                                    <p:set>
                                      <p:cBhvr>
                                        <p:cTn id="8" dur="1" fill="hold">
                                          <p:stCondLst>
                                            <p:cond delay="0"/>
                                          </p:stCondLst>
                                        </p:cTn>
                                        <p:tgtEl>
                                          <p:spTgt spid="2"/>
                                        </p:tgtEl>
                                        <p:attrNameLst>
                                          <p:attrName>style.visibility</p:attrName>
                                        </p:attrNameLst>
                                      </p:cBhvr>
                                      <p:to>
                                        <p:strVal val="visible"/>
                                      </p:to>
                                    </p:set>
                                    <p:animEffect transition="in" filter="fade">
                                      <p:cBhvr>
                                        <p:cTn id="9" dur="500"/>
                                        <p:tgtEl>
                                          <p:spTgt spid="2"/>
                                        </p:tgtEl>
                                      </p:cBhvr>
                                    </p:animEffect>
                                    <p:anim calcmode="lin" valueType="num">
                                      <p:cBhvr>
                                        <p:cTn id="10" dur="500" fill="hold"/>
                                        <p:tgtEl>
                                          <p:spTgt spid="2"/>
                                        </p:tgtEl>
                                        <p:attrNameLst>
                                          <p:attrName>ppt_w</p:attrName>
                                        </p:attrNameLst>
                                      </p:cBhvr>
                                      <p:tavLst>
                                        <p:tav tm="0" fmla="#ppt_w*sin(2.5*pi*$)">
                                          <p:val>
                                            <p:fltVal val="0"/>
                                          </p:val>
                                        </p:tav>
                                        <p:tav tm="100000">
                                          <p:val>
                                            <p:fltVal val="1"/>
                                          </p:val>
                                        </p:tav>
                                      </p:tavLst>
                                    </p:anim>
                                    <p:anim calcmode="lin" valueType="num">
                                      <p:cBhvr>
                                        <p:cTn id="11" dur="500" fill="hold"/>
                                        <p:tgtEl>
                                          <p:spTgt spid="2"/>
                                        </p:tgtEl>
                                        <p:attrNameLst>
                                          <p:attrName>ppt_h</p:attrName>
                                        </p:attrNameLst>
                                      </p:cBhvr>
                                      <p:tavLst>
                                        <p:tav tm="0">
                                          <p:val>
                                            <p:strVal val="#ppt_h"/>
                                          </p:val>
                                        </p:tav>
                                        <p:tav tm="100000">
                                          <p:val>
                                            <p:strVal val="#ppt_h"/>
                                          </p:val>
                                        </p:tav>
                                      </p:tavLst>
                                    </p:anim>
                                  </p:childTnLst>
                                </p:cTn>
                              </p:par>
                              <p:par>
                                <p:cTn id="12" presetID="45" presetClass="entr" presetSubtype="0" fill="hold" nodeType="withEffect">
                                  <p:stCondLst>
                                    <p:cond delay="0"/>
                                  </p:stCondLst>
                                  <p:iterate type="lt">
                                    <p:tmPct val="10000"/>
                                  </p:iterate>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16" dur="1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par>
                          <p:cTn id="17" fill="hold">
                            <p:stCondLst>
                              <p:cond delay="3200"/>
                            </p:stCondLst>
                            <p:childTnLst>
                              <p:par>
                                <p:cTn id="18" presetID="22" presetClass="entr" presetSubtype="8" fill="hold" nodeType="after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wipe(left)">
                                      <p:cBhvr>
                                        <p:cTn id="20" dur="1000"/>
                                        <p:tgtEl>
                                          <p:spTgt spid="4">
                                            <p:txEl>
                                              <p:pRg st="0" end="0"/>
                                            </p:txEl>
                                          </p:spTgt>
                                        </p:tgtEl>
                                      </p:cBhvr>
                                    </p:animEffect>
                                  </p:childTnLst>
                                </p:cTn>
                              </p:par>
                            </p:childTnLst>
                          </p:cTn>
                        </p:par>
                        <p:par>
                          <p:cTn id="21" fill="hold">
                            <p:stCondLst>
                              <p:cond delay="4200"/>
                            </p:stCondLst>
                            <p:childTnLst>
                              <p:par>
                                <p:cTn id="22" presetID="22" presetClass="entr" presetSubtype="8" fill="hold" nodeType="after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Effect transition="in" filter="wipe(left)">
                                      <p:cBhvr>
                                        <p:cTn id="24" dur="1000"/>
                                        <p:tgtEl>
                                          <p:spTgt spid="4">
                                            <p:txEl>
                                              <p:pRg st="1" end="1"/>
                                            </p:txEl>
                                          </p:spTgt>
                                        </p:tgtEl>
                                      </p:cBhvr>
                                    </p:animEffect>
                                  </p:childTnLst>
                                </p:cTn>
                              </p:par>
                            </p:childTnLst>
                          </p:cTn>
                        </p:par>
                        <p:par>
                          <p:cTn id="25" fill="hold">
                            <p:stCondLst>
                              <p:cond delay="5200"/>
                            </p:stCondLst>
                            <p:childTnLst>
                              <p:par>
                                <p:cTn id="26" presetID="22" presetClass="entr" presetSubtype="8" fill="hold" nodeType="after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Effect transition="in" filter="wipe(left)">
                                      <p:cBhvr>
                                        <p:cTn id="28" dur="1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grpSp>
        <p:nvGrpSpPr>
          <p:cNvPr id="2" name="Group 5"/>
          <p:cNvGrpSpPr/>
          <p:nvPr/>
        </p:nvGrpSpPr>
        <p:grpSpPr>
          <a:xfrm>
            <a:off x="0" y="0"/>
            <a:ext cx="9144000" cy="6858000"/>
            <a:chOff x="0" y="0"/>
            <a:chExt cx="9144000" cy="5143500"/>
          </a:xfrm>
        </p:grpSpPr>
        <p:pic>
          <p:nvPicPr>
            <p:cNvPr id="154626" name="Picture 2" descr="20 Ways Churches can Encourage Prayer for the Nations - Christar"/>
            <p:cNvPicPr>
              <a:picLocks noChangeAspect="1" noChangeArrowheads="1"/>
            </p:cNvPicPr>
            <p:nvPr/>
          </p:nvPicPr>
          <p:blipFill>
            <a:blip r:embed="rId2" cstate="print"/>
            <a:srcRect t="9091"/>
            <a:stretch>
              <a:fillRect/>
            </a:stretch>
          </p:blipFill>
          <p:spPr bwMode="auto">
            <a:xfrm>
              <a:off x="0" y="0"/>
              <a:ext cx="9144000" cy="5143500"/>
            </a:xfrm>
            <a:prstGeom prst="rect">
              <a:avLst/>
            </a:prstGeom>
            <a:ln>
              <a:noFill/>
            </a:ln>
            <a:effectLst>
              <a:outerShdw blurRad="190500" algn="tl" rotWithShape="0">
                <a:srgbClr val="000000">
                  <a:alpha val="70000"/>
                </a:srgbClr>
              </a:outerShdw>
            </a:effectLst>
          </p:spPr>
        </p:pic>
        <p:sp>
          <p:nvSpPr>
            <p:cNvPr id="3" name="TextBox 2"/>
            <p:cNvSpPr txBox="1"/>
            <p:nvPr/>
          </p:nvSpPr>
          <p:spPr>
            <a:xfrm>
              <a:off x="228600" y="312245"/>
              <a:ext cx="8610600" cy="1073371"/>
            </a:xfrm>
            <a:prstGeom prst="rect">
              <a:avLst/>
            </a:prstGeom>
            <a:noFill/>
            <a:effectLst>
              <a:outerShdw blurRad="25400" dist="12700" dir="18600000" algn="bl" rotWithShape="0">
                <a:schemeClr val="bg1"/>
              </a:outerShdw>
            </a:effectLst>
          </p:spPr>
          <p:txBody>
            <a:bodyPr wrap="square" lIns="91440" tIns="91440" rIns="91440" bIns="91440" rtlCol="0" anchor="ctr" anchorCtr="0">
              <a:spAutoFit/>
            </a:bodyPr>
            <a:lstStyle/>
            <a:p>
              <a:pPr algn="ctr" defTabSz="914127">
                <a:spcAft>
                  <a:spcPts val="600"/>
                </a:spcAft>
              </a:pPr>
              <a:r>
                <a:rPr lang="en-US" sz="4800" dirty="0" smtClean="0">
                  <a:solidFill>
                    <a:srgbClr val="FFFF00"/>
                  </a:solidFill>
                  <a:effectLst>
                    <a:outerShdw blurRad="38100" dist="38100" dir="2700000" algn="tl">
                      <a:srgbClr val="000000">
                        <a:alpha val="43137"/>
                      </a:srgbClr>
                    </a:outerShdw>
                  </a:effectLst>
                  <a:latin typeface="Britannic Bold" pitchFamily="34" charset="0"/>
                </a:rPr>
                <a:t>Deacon Lead Prayer Meeting</a:t>
              </a:r>
            </a:p>
            <a:p>
              <a:pPr algn="ctr" defTabSz="914127">
                <a:spcAft>
                  <a:spcPts val="600"/>
                </a:spcAft>
              </a:pPr>
              <a:r>
                <a:rPr lang="en-US" sz="2800" dirty="0" smtClean="0">
                  <a:solidFill>
                    <a:srgbClr val="FFFF00"/>
                  </a:solidFill>
                  <a:effectLst>
                    <a:outerShdw blurRad="38100" dist="38100" dir="2700000" algn="tl">
                      <a:srgbClr val="000000">
                        <a:alpha val="43137"/>
                      </a:srgbClr>
                    </a:outerShdw>
                  </a:effectLst>
                  <a:latin typeface="Britannic Bold" pitchFamily="34" charset="0"/>
                </a:rPr>
                <a:t>Wednesday, 5 June 2024 at 7PM – via Zoom</a:t>
              </a:r>
            </a:p>
          </p:txBody>
        </p:sp>
      </p:grpSp>
    </p:spTree>
  </p:cSld>
  <p:clrMapOvr>
    <a:masterClrMapping/>
  </p:clrMapOvr>
  <p:transition spd="med">
    <p:newsflash/>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17" name="TextBox 16"/>
          <p:cNvSpPr txBox="1"/>
          <p:nvPr/>
        </p:nvSpPr>
        <p:spPr>
          <a:xfrm rot="21445311">
            <a:off x="395216" y="3186373"/>
            <a:ext cx="6103539" cy="461665"/>
          </a:xfrm>
          <a:prstGeom prst="rect">
            <a:avLst/>
          </a:prstGeom>
          <a:noFill/>
        </p:spPr>
        <p:txBody>
          <a:bodyPr wrap="square" rtlCol="0">
            <a:spAutoFit/>
          </a:bodyPr>
          <a:lstStyle/>
          <a:p>
            <a:pPr algn="ctr"/>
            <a:r>
              <a:rPr lang="en-US" sz="2400" b="1" dirty="0" smtClean="0">
                <a:solidFill>
                  <a:srgbClr val="960000"/>
                </a:solidFill>
                <a:effectLst>
                  <a:outerShdw blurRad="38100" dist="38100" dir="2700000" algn="tl">
                    <a:srgbClr val="000000">
                      <a:alpha val="43137"/>
                    </a:srgbClr>
                  </a:outerShdw>
                </a:effectLst>
                <a:latin typeface="Georgia" pitchFamily="18" charset="0"/>
                <a:ea typeface="Cambria" panose="02040503050406030204" pitchFamily="18" charset="0"/>
              </a:rPr>
              <a:t>The Trip to Bountiful Giving - 9</a:t>
            </a:r>
            <a:r>
              <a:rPr lang="en-US" sz="2200" b="1" dirty="0" smtClean="0">
                <a:solidFill>
                  <a:srgbClr val="960000"/>
                </a:solidFill>
                <a:effectLst>
                  <a:outerShdw blurRad="38100" dist="38100" dir="2700000" algn="tl">
                    <a:srgbClr val="000000">
                      <a:alpha val="43137"/>
                    </a:srgbClr>
                  </a:outerShdw>
                </a:effectLst>
                <a:latin typeface="Georgia" pitchFamily="18" charset="0"/>
                <a:ea typeface="Cambria" panose="02040503050406030204" pitchFamily="18" charset="0"/>
              </a:rPr>
              <a:t>:1-6 </a:t>
            </a:r>
            <a:endParaRPr lang="en-US" sz="2200" b="1" dirty="0">
              <a:solidFill>
                <a:srgbClr val="960000"/>
              </a:solidFill>
              <a:effectLst>
                <a:outerShdw blurRad="38100" dist="38100" dir="2700000" algn="tl">
                  <a:srgbClr val="000000">
                    <a:alpha val="43137"/>
                  </a:srgbClr>
                </a:outerShdw>
              </a:effectLst>
              <a:latin typeface="Georgia" pitchFamily="18" charset="0"/>
              <a:ea typeface="Cambria" panose="02040503050406030204" pitchFamily="18" charset="0"/>
            </a:endParaRPr>
          </a:p>
        </p:txBody>
      </p:sp>
    </p:spTree>
    <p:extLst>
      <p:ext uri="{BB962C8B-B14F-4D97-AF65-F5344CB8AC3E}">
        <p14:creationId xmlns:p14="http://schemas.microsoft.com/office/powerpoint/2010/main" xmlns="" val="62680415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p:cNvSpPr txBox="1"/>
          <p:nvPr/>
        </p:nvSpPr>
        <p:spPr>
          <a:xfrm>
            <a:off x="228600" y="1066801"/>
            <a:ext cx="8763000" cy="5770811"/>
          </a:xfrm>
          <a:prstGeom prst="rect">
            <a:avLst/>
          </a:prstGeom>
          <a:noFill/>
          <a:effectLst/>
        </p:spPr>
        <p:txBody>
          <a:bodyPr wrap="square" rtlCol="0">
            <a:spAutoFit/>
          </a:bodyPr>
          <a:lstStyle/>
          <a:p>
            <a:pPr indent="457200">
              <a:spcAft>
                <a:spcPts val="1200"/>
              </a:spcAft>
            </a:pPr>
            <a:r>
              <a:rPr lang="en-US" sz="2350" b="1" dirty="0" smtClean="0">
                <a:latin typeface="Cambria" panose="02040503050406030204" pitchFamily="18" charset="0"/>
                <a:ea typeface="Cambria" panose="02040503050406030204" pitchFamily="18" charset="0"/>
              </a:rPr>
              <a:t>In opening, </a:t>
            </a: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Swindoll </a:t>
            </a:r>
            <a:r>
              <a:rPr lang="en-US" sz="235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says</a:t>
            </a:r>
            <a:r>
              <a:rPr lang="en-US" sz="235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 .  </a:t>
            </a:r>
            <a:r>
              <a:rPr lang="en-US" sz="2350" b="1" dirty="0" smtClean="0">
                <a:latin typeface="Cambria" panose="02040503050406030204" pitchFamily="18" charset="0"/>
                <a:ea typeface="Cambria" panose="02040503050406030204" pitchFamily="18" charset="0"/>
              </a:rPr>
              <a:t>If you’ve ever struggled with how to tackle a seemingly insurmountable task that had to be done, you know the challenges that can present themselves.</a:t>
            </a:r>
          </a:p>
          <a:p>
            <a:pPr indent="457200">
              <a:spcAft>
                <a:spcPts val="1200"/>
              </a:spcAft>
              <a:tabLst>
                <a:tab pos="457200" algn="l"/>
                <a:tab pos="627063" algn="l"/>
              </a:tabLst>
            </a:pPr>
            <a:r>
              <a:rPr lang="en-US" sz="2350" b="1" dirty="0" smtClean="0">
                <a:latin typeface="Cambria" panose="02040503050406030204" pitchFamily="18" charset="0"/>
                <a:ea typeface="Cambria" panose="02040503050406030204" pitchFamily="18" charset="0"/>
              </a:rPr>
              <a:t>We can be paralyzed with fear, demoralized by failures, and agonized over decisions.  Yet all the while, the clock ticks away as our deadline approaches. </a:t>
            </a:r>
          </a:p>
          <a:p>
            <a:pPr indent="457200">
              <a:spcAft>
                <a:spcPts val="1200"/>
              </a:spcAft>
              <a:tabLst>
                <a:tab pos="457200" algn="l"/>
                <a:tab pos="627063" algn="l"/>
              </a:tabLst>
            </a:pPr>
            <a:r>
              <a:rPr lang="en-US" sz="2350" b="1" dirty="0" smtClean="0">
                <a:latin typeface="Cambria" panose="02040503050406030204" pitchFamily="18" charset="0"/>
                <a:ea typeface="Cambria" panose="02040503050406030204" pitchFamily="18" charset="0"/>
              </a:rPr>
              <a:t>Here, Paul shares </a:t>
            </a:r>
            <a:r>
              <a:rPr lang="en-US" sz="2350" b="1" i="1" u="sng" dirty="0" smtClean="0">
                <a:latin typeface="Cambria" panose="02040503050406030204" pitchFamily="18" charset="0"/>
                <a:ea typeface="Cambria" panose="02040503050406030204" pitchFamily="18" charset="0"/>
              </a:rPr>
              <a:t>four</a:t>
            </a:r>
            <a:r>
              <a:rPr lang="en-US" sz="2350" b="1" dirty="0" smtClean="0">
                <a:latin typeface="Cambria" panose="02040503050406030204" pitchFamily="18" charset="0"/>
                <a:ea typeface="Cambria" panose="02040503050406030204" pitchFamily="18" charset="0"/>
              </a:rPr>
              <a:t> essential ingredients for overcoming these kind of challenges and achieving our goals. </a:t>
            </a:r>
          </a:p>
          <a:p>
            <a:pPr indent="457200">
              <a:spcAft>
                <a:spcPts val="1200"/>
              </a:spcAft>
              <a:tabLst>
                <a:tab pos="457200" algn="l"/>
                <a:tab pos="627063" algn="l"/>
              </a:tabLst>
            </a:pPr>
            <a:r>
              <a:rPr lang="en-US" sz="22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FIRST</a:t>
            </a: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 There must be active participations. </a:t>
            </a:r>
            <a:r>
              <a:rPr lang="en-US" sz="2350" b="1" dirty="0" smtClean="0">
                <a:latin typeface="Cambria" panose="02040503050406030204" pitchFamily="18" charset="0"/>
                <a:ea typeface="Cambria" panose="02040503050406030204" pitchFamily="18" charset="0"/>
              </a:rPr>
              <a:t>When we face a monumental task, it’s no time for a one-man band. Teamwork is necessary . </a:t>
            </a:r>
          </a:p>
          <a:p>
            <a:pPr indent="457200">
              <a:spcAft>
                <a:spcPts val="1200"/>
              </a:spcAft>
              <a:tabLst>
                <a:tab pos="457200" algn="l"/>
                <a:tab pos="627063" algn="l"/>
              </a:tabLst>
            </a:pPr>
            <a:r>
              <a:rPr lang="en-US" sz="22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SECOND</a:t>
            </a: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35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There must be </a:t>
            </a: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 clear objective. </a:t>
            </a:r>
            <a:r>
              <a:rPr lang="en-US" sz="2350" b="1" dirty="0" smtClean="0">
                <a:latin typeface="Cambria" panose="02040503050406030204" pitchFamily="18" charset="0"/>
                <a:ea typeface="Cambria" panose="02040503050406030204" pitchFamily="18" charset="0"/>
              </a:rPr>
              <a:t>We need to know where we are starting, exactly where we are going, and what steps need to be taken. </a:t>
            </a:r>
            <a:endPar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6" name="Title 1"/>
          <p:cNvSpPr>
            <a:spLocks noGrp="1"/>
          </p:cNvSpPr>
          <p:nvPr>
            <p:ph type="title"/>
          </p:nvPr>
        </p:nvSpPr>
        <p:spPr>
          <a:xfrm>
            <a:off x="304800" y="152400"/>
            <a:ext cx="8686800" cy="82296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 </a:t>
            </a:r>
            <a:r>
              <a:rPr lang="en-US" sz="3200"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Lesson Overview</a:t>
            </a:r>
            <a:endParaRPr lang="en-US" sz="3200"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8" name="Picture 5" descr="Scroll.png"/>
          <p:cNvPicPr>
            <a:picLocks noChangeAspect="1"/>
          </p:cNvPicPr>
          <p:nvPr/>
        </p:nvPicPr>
        <p:blipFill>
          <a:blip r:embed="rId3" cstate="print"/>
          <a:srcRect/>
          <a:stretch>
            <a:fillRect/>
          </a:stretch>
        </p:blipFill>
        <p:spPr bwMode="auto">
          <a:xfrm>
            <a:off x="7315200" y="269688"/>
            <a:ext cx="1524000" cy="774700"/>
          </a:xfrm>
          <a:prstGeom prst="rect">
            <a:avLst/>
          </a:prstGeom>
          <a:noFill/>
          <a:ln w="9525">
            <a:noFill/>
            <a:miter lim="800000"/>
            <a:headEnd/>
            <a:tailEnd/>
          </a:ln>
          <a:effectLst>
            <a:outerShdw dist="38100" dir="2700000" rotWithShape="0">
              <a:srgbClr val="808080">
                <a:alpha val="42998"/>
              </a:srgbClr>
            </a:outerShdw>
          </a:effectLst>
        </p:spPr>
      </p:pic>
    </p:spTree>
    <p:extLst>
      <p:ext uri="{BB962C8B-B14F-4D97-AF65-F5344CB8AC3E}">
        <p14:creationId xmlns:p14="http://schemas.microsoft.com/office/powerpoint/2010/main" xmlns="" val="41947705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left)">
                                      <p:cBhvr>
                                        <p:cTn id="27" dur="1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p:cNvSpPr txBox="1"/>
          <p:nvPr/>
        </p:nvSpPr>
        <p:spPr>
          <a:xfrm>
            <a:off x="309282" y="990600"/>
            <a:ext cx="8686800" cy="5616922"/>
          </a:xfrm>
          <a:prstGeom prst="rect">
            <a:avLst/>
          </a:prstGeom>
          <a:noFill/>
          <a:effectLst/>
        </p:spPr>
        <p:txBody>
          <a:bodyPr wrap="square" rtlCol="0">
            <a:spAutoFit/>
          </a:bodyPr>
          <a:lstStyle/>
          <a:p>
            <a:pPr indent="457200">
              <a:spcAft>
                <a:spcPts val="1200"/>
              </a:spcAft>
              <a:tabLst>
                <a:tab pos="457200" algn="l"/>
                <a:tab pos="627063" algn="l"/>
              </a:tabLst>
            </a:pPr>
            <a:r>
              <a:rPr lang="en-US" sz="22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THIRD</a:t>
            </a: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 There must be strong enthusiasm. </a:t>
            </a:r>
            <a:r>
              <a:rPr lang="en-US" sz="2350" b="1" dirty="0" smtClean="0">
                <a:latin typeface="Cambria" panose="02040503050406030204" pitchFamily="18" charset="0"/>
                <a:ea typeface="Cambria" panose="02040503050406030204" pitchFamily="18" charset="0"/>
              </a:rPr>
              <a:t>The best leaders bring out the best in people. This engenders teamwork and a level of energy that can’t be achieved in any other way. </a:t>
            </a:r>
          </a:p>
          <a:p>
            <a:pPr indent="457200">
              <a:spcAft>
                <a:spcPts val="1200"/>
              </a:spcAft>
              <a:tabLst>
                <a:tab pos="457200" algn="l"/>
                <a:tab pos="627063" algn="l"/>
              </a:tabLst>
            </a:pPr>
            <a:r>
              <a:rPr lang="en-US" sz="22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FOURTH</a:t>
            </a: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35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There must be </a:t>
            </a: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the promise of reward. </a:t>
            </a:r>
            <a:r>
              <a:rPr lang="en-US" sz="2350" b="1" dirty="0" smtClean="0">
                <a:latin typeface="Cambria" panose="02040503050406030204" pitchFamily="18" charset="0"/>
                <a:ea typeface="Cambria" panose="02040503050406030204" pitchFamily="18" charset="0"/>
              </a:rPr>
              <a:t>The reward doesn’t need to be material, but there must be some kind of </a:t>
            </a:r>
            <a:r>
              <a:rPr lang="en-US" sz="2350" b="1" i="1" dirty="0" smtClean="0">
                <a:latin typeface="Cambria" panose="02040503050406030204" pitchFamily="18" charset="0"/>
                <a:ea typeface="Cambria" panose="02040503050406030204" pitchFamily="18" charset="0"/>
              </a:rPr>
              <a:t>“</a:t>
            </a: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payoff,</a:t>
            </a:r>
            <a:r>
              <a:rPr lang="en-US" sz="2350" b="1" i="1" dirty="0" smtClean="0">
                <a:latin typeface="Cambria" panose="02040503050406030204" pitchFamily="18" charset="0"/>
                <a:ea typeface="Cambria" panose="02040503050406030204" pitchFamily="18" charset="0"/>
              </a:rPr>
              <a:t>”</a:t>
            </a:r>
            <a:r>
              <a:rPr lang="en-US" sz="2350" b="1" dirty="0" smtClean="0">
                <a:latin typeface="Cambria" panose="02040503050406030204" pitchFamily="18" charset="0"/>
                <a:ea typeface="Cambria" panose="02040503050406030204" pitchFamily="18" charset="0"/>
              </a:rPr>
              <a:t> even if it’s the feeling of accomplishment one gets when reaching a goal. </a:t>
            </a:r>
          </a:p>
          <a:p>
            <a:pPr indent="457200">
              <a:spcAft>
                <a:spcPts val="1200"/>
              </a:spcAft>
              <a:tabLst>
                <a:tab pos="457200" algn="l"/>
                <a:tab pos="627063" algn="l"/>
              </a:tabLst>
            </a:pPr>
            <a:r>
              <a:rPr lang="en-US" sz="2350" b="1" dirty="0" smtClean="0">
                <a:latin typeface="Cambria" panose="02040503050406030204" pitchFamily="18" charset="0"/>
                <a:ea typeface="Cambria" panose="02040503050406030204" pitchFamily="18" charset="0"/>
              </a:rPr>
              <a:t>In the first century church, there was a job that had to be done.  People’s lives counted on it.  The struggling church in the city of Jerusalem was depending on the generosity of people they had never met. </a:t>
            </a:r>
          </a:p>
          <a:p>
            <a:pPr indent="457200">
              <a:spcAft>
                <a:spcPts val="1200"/>
              </a:spcAft>
              <a:tabLst>
                <a:tab pos="457200" algn="l"/>
                <a:tab pos="627063" algn="l"/>
              </a:tabLst>
            </a:pPr>
            <a:r>
              <a:rPr lang="en-US" sz="2350" b="1" dirty="0" smtClean="0">
                <a:latin typeface="Cambria" panose="02040503050406030204" pitchFamily="18" charset="0"/>
                <a:ea typeface="Cambria" panose="02040503050406030204" pitchFamily="18" charset="0"/>
              </a:rPr>
              <a:t>The job of financial relief required a leader who could motivate the right people to pursue the right goal with enough direction and enthusiasm to get the job done.  </a:t>
            </a:r>
            <a:endParaRPr lang="en-US" sz="2350" b="1" dirty="0">
              <a:latin typeface="Cambria" panose="02040503050406030204" pitchFamily="18" charset="0"/>
              <a:ea typeface="Cambria" panose="02040503050406030204" pitchFamily="18" charset="0"/>
            </a:endParaRPr>
          </a:p>
        </p:txBody>
      </p:sp>
      <p:sp>
        <p:nvSpPr>
          <p:cNvPr id="6" name="Title 1"/>
          <p:cNvSpPr>
            <a:spLocks noGrp="1"/>
          </p:cNvSpPr>
          <p:nvPr>
            <p:ph type="title"/>
          </p:nvPr>
        </p:nvSpPr>
        <p:spPr>
          <a:xfrm>
            <a:off x="304800" y="76200"/>
            <a:ext cx="8686800" cy="82296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 </a:t>
            </a:r>
            <a:r>
              <a:rPr lang="en-US" sz="3200"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Lesson Overview</a:t>
            </a:r>
            <a:endParaRPr lang="en-US" sz="3200"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8" name="Picture 5" descr="Scroll.png"/>
          <p:cNvPicPr>
            <a:picLocks noChangeAspect="1"/>
          </p:cNvPicPr>
          <p:nvPr/>
        </p:nvPicPr>
        <p:blipFill>
          <a:blip r:embed="rId3" cstate="print"/>
          <a:srcRect/>
          <a:stretch>
            <a:fillRect/>
          </a:stretch>
        </p:blipFill>
        <p:spPr bwMode="auto">
          <a:xfrm>
            <a:off x="7391400" y="215900"/>
            <a:ext cx="1524000" cy="774700"/>
          </a:xfrm>
          <a:prstGeom prst="rect">
            <a:avLst/>
          </a:prstGeom>
          <a:noFill/>
          <a:ln w="9525">
            <a:noFill/>
            <a:miter lim="800000"/>
            <a:headEnd/>
            <a:tailEnd/>
          </a:ln>
          <a:effectLst>
            <a:outerShdw dist="38100" dir="2700000" rotWithShape="0">
              <a:srgbClr val="808080">
                <a:alpha val="42998"/>
              </a:srgbClr>
            </a:outerShdw>
          </a:effectLst>
        </p:spPr>
      </p:pic>
    </p:spTree>
    <p:extLst>
      <p:ext uri="{BB962C8B-B14F-4D97-AF65-F5344CB8AC3E}">
        <p14:creationId xmlns:p14="http://schemas.microsoft.com/office/powerpoint/2010/main" xmlns="" val="80659473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p:cNvSpPr txBox="1"/>
          <p:nvPr/>
        </p:nvSpPr>
        <p:spPr>
          <a:xfrm>
            <a:off x="228601" y="995082"/>
            <a:ext cx="8686800" cy="5331485"/>
          </a:xfrm>
          <a:prstGeom prst="rect">
            <a:avLst/>
          </a:prstGeom>
          <a:noFill/>
          <a:effectLst/>
        </p:spPr>
        <p:txBody>
          <a:bodyPr wrap="square" rtlCol="0">
            <a:spAutoFit/>
          </a:bodyPr>
          <a:lstStyle/>
          <a:p>
            <a:pPr indent="457200">
              <a:spcAft>
                <a:spcPts val="1200"/>
              </a:spcAft>
            </a:pPr>
            <a:r>
              <a:rPr lang="en-US" sz="2350" b="1" dirty="0" smtClean="0">
                <a:latin typeface="Cambria" panose="02040503050406030204" pitchFamily="18" charset="0"/>
                <a:ea typeface="Cambria" panose="02040503050406030204" pitchFamily="18" charset="0"/>
              </a:rPr>
              <a:t>That leader was the apostle Paul, who took on the task of gathering support for the Jerusalem church from people who probably would never in their lives visit Jerusalem.</a:t>
            </a:r>
          </a:p>
          <a:p>
            <a:pPr indent="457200">
              <a:spcAft>
                <a:spcPts val="1200"/>
              </a:spcAft>
              <a:tabLst>
                <a:tab pos="457200" algn="l"/>
                <a:tab pos="627063" algn="l"/>
              </a:tabLst>
            </a:pPr>
            <a:r>
              <a:rPr lang="en-US" sz="2350" b="1" dirty="0" smtClean="0">
                <a:latin typeface="Cambria" panose="02040503050406030204" pitchFamily="18" charset="0"/>
                <a:ea typeface="Cambria" panose="02040503050406030204" pitchFamily="18" charset="0"/>
              </a:rPr>
              <a:t>In this situation all </a:t>
            </a:r>
            <a:r>
              <a:rPr lang="en-US" sz="2350" b="1" i="1" u="sng" dirty="0" smtClean="0">
                <a:latin typeface="Cambria" panose="02040503050406030204" pitchFamily="18" charset="0"/>
                <a:ea typeface="Cambria" panose="02040503050406030204" pitchFamily="18" charset="0"/>
              </a:rPr>
              <a:t>four</a:t>
            </a:r>
            <a:r>
              <a:rPr lang="en-US" sz="2350" b="1" dirty="0" smtClean="0">
                <a:latin typeface="Cambria" panose="02040503050406030204" pitchFamily="18" charset="0"/>
                <a:ea typeface="Cambria" panose="02040503050406030204" pitchFamily="18" charset="0"/>
              </a:rPr>
              <a:t> of the previous ingredients for successfully accomplishing a goal would be challenged. </a:t>
            </a:r>
            <a:endPar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a:p>
            <a:pPr indent="457200">
              <a:spcAft>
                <a:spcPts val="1200"/>
              </a:spcAft>
              <a:tabLst>
                <a:tab pos="457200" algn="l"/>
                <a:tab pos="627063" algn="l"/>
              </a:tabLst>
            </a:pP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Active participation, </a:t>
            </a:r>
            <a:r>
              <a:rPr lang="en-US" sz="2350" b="1" dirty="0" smtClean="0">
                <a:latin typeface="Cambria" panose="02040503050406030204" pitchFamily="18" charset="0"/>
                <a:ea typeface="Cambria" panose="02040503050406030204" pitchFamily="18" charset="0"/>
              </a:rPr>
              <a:t>would be challenged by procrastination; </a:t>
            </a: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clear objectives, </a:t>
            </a:r>
            <a:r>
              <a:rPr lang="en-US" sz="2350" b="1" dirty="0" smtClean="0">
                <a:latin typeface="Cambria" panose="02040503050406030204" pitchFamily="18" charset="0"/>
                <a:ea typeface="Cambria" panose="02040503050406030204" pitchFamily="18" charset="0"/>
              </a:rPr>
              <a:t>by distractions; </a:t>
            </a: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enthusiasm, </a:t>
            </a:r>
            <a:r>
              <a:rPr lang="en-US" sz="2350" b="1" dirty="0" smtClean="0">
                <a:latin typeface="Cambria" panose="02040503050406030204" pitchFamily="18" charset="0"/>
                <a:ea typeface="Cambria" panose="02040503050406030204" pitchFamily="18" charset="0"/>
              </a:rPr>
              <a:t>by disinterest; and </a:t>
            </a: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promise of reward</a:t>
            </a:r>
            <a:r>
              <a:rPr lang="en-US" sz="2350" b="1" dirty="0" smtClean="0">
                <a:latin typeface="Cambria" panose="02040503050406030204" pitchFamily="18" charset="0"/>
                <a:ea typeface="Cambria" panose="02040503050406030204" pitchFamily="18" charset="0"/>
              </a:rPr>
              <a:t>, by the feeling of “having it all.” </a:t>
            </a:r>
            <a:endParaRPr lang="en-US" sz="2350" b="1" dirty="0">
              <a:latin typeface="Cambria" panose="02040503050406030204" pitchFamily="18" charset="0"/>
              <a:ea typeface="Cambria" panose="02040503050406030204" pitchFamily="18" charset="0"/>
            </a:endParaRPr>
          </a:p>
          <a:p>
            <a:pPr indent="457200">
              <a:spcAft>
                <a:spcPts val="1200"/>
              </a:spcAft>
              <a:tabLst>
                <a:tab pos="457200" algn="l"/>
                <a:tab pos="627063" algn="l"/>
              </a:tabLst>
            </a:pPr>
            <a:r>
              <a:rPr lang="en-US" sz="2350" b="1" dirty="0" smtClean="0">
                <a:latin typeface="Cambria" panose="02040503050406030204" pitchFamily="18" charset="0"/>
                <a:ea typeface="Cambria" panose="02040503050406030204" pitchFamily="18" charset="0"/>
              </a:rPr>
              <a:t>In the opening verses of chapter 9, Paul applies a strategy for accomplishing the task that not only motivated the Corinthians to pursue their noble goal, but </a:t>
            </a:r>
            <a:r>
              <a:rPr lang="en-US" sz="2350" b="1" u="sng" dirty="0" smtClean="0">
                <a:latin typeface="Cambria" panose="02040503050406030204" pitchFamily="18" charset="0"/>
                <a:ea typeface="Cambria" panose="02040503050406030204" pitchFamily="18" charset="0"/>
              </a:rPr>
              <a:t>also</a:t>
            </a:r>
            <a:r>
              <a:rPr lang="en-US" sz="2350" b="1" dirty="0" smtClean="0">
                <a:latin typeface="Cambria" panose="02040503050406030204" pitchFamily="18" charset="0"/>
                <a:ea typeface="Cambria" panose="02040503050406030204" pitchFamily="18" charset="0"/>
              </a:rPr>
              <a:t> can help us lead others in an effective ministry of giving. </a:t>
            </a:r>
            <a:endParaRPr lang="en-US" sz="2350" b="1" dirty="0">
              <a:latin typeface="Cambria" panose="02040503050406030204" pitchFamily="18" charset="0"/>
              <a:ea typeface="Cambria" panose="02040503050406030204" pitchFamily="18" charset="0"/>
            </a:endParaRPr>
          </a:p>
        </p:txBody>
      </p:sp>
      <p:sp>
        <p:nvSpPr>
          <p:cNvPr id="6" name="Title 1"/>
          <p:cNvSpPr>
            <a:spLocks noGrp="1"/>
          </p:cNvSpPr>
          <p:nvPr>
            <p:ph type="title"/>
          </p:nvPr>
        </p:nvSpPr>
        <p:spPr>
          <a:xfrm>
            <a:off x="313765" y="80682"/>
            <a:ext cx="8686800" cy="82296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 </a:t>
            </a:r>
            <a:r>
              <a:rPr lang="en-US" sz="3200"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Lesson Overview</a:t>
            </a:r>
            <a:endParaRPr lang="en-US" sz="3200"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8" name="Picture 5" descr="Scroll.png"/>
          <p:cNvPicPr>
            <a:picLocks noChangeAspect="1"/>
          </p:cNvPicPr>
          <p:nvPr/>
        </p:nvPicPr>
        <p:blipFill>
          <a:blip r:embed="rId3" cstate="print"/>
          <a:srcRect/>
          <a:stretch>
            <a:fillRect/>
          </a:stretch>
        </p:blipFill>
        <p:spPr bwMode="auto">
          <a:xfrm>
            <a:off x="7391401" y="150532"/>
            <a:ext cx="1524000" cy="774700"/>
          </a:xfrm>
          <a:prstGeom prst="rect">
            <a:avLst/>
          </a:prstGeom>
          <a:noFill/>
          <a:ln w="9525">
            <a:noFill/>
            <a:miter lim="800000"/>
            <a:headEnd/>
            <a:tailEnd/>
          </a:ln>
          <a:effectLst>
            <a:outerShdw dist="38100" dir="2700000" rotWithShape="0">
              <a:srgbClr val="808080">
                <a:alpha val="42998"/>
              </a:srgbClr>
            </a:outerShdw>
          </a:effectLst>
        </p:spPr>
      </p:pic>
    </p:spTree>
    <p:extLst>
      <p:ext uri="{BB962C8B-B14F-4D97-AF65-F5344CB8AC3E}">
        <p14:creationId xmlns:p14="http://schemas.microsoft.com/office/powerpoint/2010/main" xmlns="" val="169091153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Box 7"/>
          <p:cNvSpPr txBox="1"/>
          <p:nvPr/>
        </p:nvSpPr>
        <p:spPr>
          <a:xfrm>
            <a:off x="371139" y="1143000"/>
            <a:ext cx="8466268" cy="5431512"/>
          </a:xfrm>
          <a:prstGeom prst="rect">
            <a:avLst/>
          </a:prstGeom>
          <a:solidFill>
            <a:srgbClr val="C5E6FF"/>
          </a:solidFill>
          <a:ln w="25400">
            <a:solidFill>
              <a:srgbClr val="002060"/>
            </a:solidFill>
          </a:ln>
          <a:effectLst>
            <a:outerShdw blurRad="50800" dist="50800" dir="18900000" algn="bl" rotWithShape="0">
              <a:prstClr val="black">
                <a:alpha val="70000"/>
              </a:prstClr>
            </a:outerShdw>
          </a:effectLst>
        </p:spPr>
        <p:txBody>
          <a:bodyPr wrap="square" lIns="182880" tIns="91440" rIns="182880" bIns="91440" rtlCol="0">
            <a:spAutoFit/>
          </a:bodyPr>
          <a:lstStyle/>
          <a:p>
            <a:r>
              <a:rPr lang="en-US" sz="2400" b="1" baseline="30000" dirty="0" smtClean="0">
                <a:effectLst>
                  <a:outerShdw blurRad="38100" dist="38100" dir="2700000" algn="tl">
                    <a:srgbClr val="000000">
                      <a:alpha val="43137"/>
                    </a:srgbClr>
                  </a:outerShdw>
                </a:effectLst>
                <a:latin typeface="Georgia" panose="02040502050405020303" pitchFamily="18" charset="0"/>
              </a:rPr>
              <a:t>1 </a:t>
            </a:r>
            <a:r>
              <a:rPr lang="en-US" sz="2400" i="1" dirty="0" smtClean="0">
                <a:latin typeface="Georgia" panose="02040502050405020303" pitchFamily="18" charset="0"/>
              </a:rPr>
              <a:t>Now </a:t>
            </a:r>
            <a:r>
              <a:rPr lang="en-US" sz="2400" i="1" dirty="0">
                <a:latin typeface="Georgia" panose="02040502050405020303" pitchFamily="18" charset="0"/>
              </a:rPr>
              <a:t>concerning the ministering to the saints, it is superfluous for me to write to you; </a:t>
            </a:r>
            <a:r>
              <a:rPr lang="en-US" sz="2400" b="1" baseline="30000" dirty="0" smtClean="0">
                <a:effectLst>
                  <a:outerShdw blurRad="38100" dist="38100" dir="2700000" algn="tl">
                    <a:srgbClr val="000000">
                      <a:alpha val="43137"/>
                    </a:srgbClr>
                  </a:outerShdw>
                </a:effectLst>
                <a:latin typeface="Georgia" panose="02040502050405020303" pitchFamily="18" charset="0"/>
              </a:rPr>
              <a:t>2 </a:t>
            </a:r>
            <a:r>
              <a:rPr lang="en-US" sz="2400" i="1" dirty="0" smtClean="0">
                <a:latin typeface="Georgia" panose="02040502050405020303" pitchFamily="18" charset="0"/>
              </a:rPr>
              <a:t>for </a:t>
            </a:r>
            <a:r>
              <a:rPr lang="en-US" sz="2400" i="1" dirty="0">
                <a:latin typeface="Georgia" panose="02040502050405020303" pitchFamily="18" charset="0"/>
              </a:rPr>
              <a:t>I know your willingness, about which I boast of you to the Macedonians, that Achaia was ready a year ago; and your zeal has stirred up the majority</a:t>
            </a:r>
            <a:r>
              <a:rPr lang="en-US" sz="2400" i="1" dirty="0" smtClean="0">
                <a:latin typeface="Georgia" panose="02040502050405020303" pitchFamily="18" charset="0"/>
              </a:rPr>
              <a:t>.  </a:t>
            </a:r>
            <a:r>
              <a:rPr lang="en-US" sz="2400" b="1" baseline="30000" dirty="0" smtClean="0">
                <a:effectLst>
                  <a:outerShdw blurRad="38100" dist="38100" dir="2700000" algn="tl">
                    <a:srgbClr val="000000">
                      <a:alpha val="43137"/>
                    </a:srgbClr>
                  </a:outerShdw>
                </a:effectLst>
                <a:latin typeface="Georgia" panose="02040502050405020303" pitchFamily="18" charset="0"/>
              </a:rPr>
              <a:t>3 </a:t>
            </a:r>
            <a:r>
              <a:rPr lang="en-US" sz="2400" i="1" dirty="0" smtClean="0">
                <a:latin typeface="Georgia" panose="02040502050405020303" pitchFamily="18" charset="0"/>
              </a:rPr>
              <a:t>Yet </a:t>
            </a:r>
            <a:r>
              <a:rPr lang="en-US" sz="2400" i="1" dirty="0">
                <a:latin typeface="Georgia" panose="02040502050405020303" pitchFamily="18" charset="0"/>
              </a:rPr>
              <a:t>I have sent the brethren, lest our boasting of you should be in vain in this respect, that, as I said, you may be ready; </a:t>
            </a:r>
            <a:r>
              <a:rPr lang="en-US" sz="2400" b="1" baseline="30000" dirty="0" smtClean="0">
                <a:effectLst>
                  <a:outerShdw blurRad="38100" dist="38100" dir="2700000" algn="tl">
                    <a:srgbClr val="000000">
                      <a:alpha val="43137"/>
                    </a:srgbClr>
                  </a:outerShdw>
                </a:effectLst>
                <a:latin typeface="Georgia" panose="02040502050405020303" pitchFamily="18" charset="0"/>
              </a:rPr>
              <a:t>4 </a:t>
            </a:r>
            <a:r>
              <a:rPr lang="en-US" sz="2400" i="1" dirty="0" smtClean="0">
                <a:latin typeface="Georgia" panose="02040502050405020303" pitchFamily="18" charset="0"/>
              </a:rPr>
              <a:t>lest if some Macedonians </a:t>
            </a:r>
            <a:r>
              <a:rPr lang="en-US" sz="2400" i="1" dirty="0">
                <a:latin typeface="Georgia" panose="02040502050405020303" pitchFamily="18" charset="0"/>
              </a:rPr>
              <a:t>come with me and find you unprepared, we (not to mention you!) should be ashamed of this confident boasting</a:t>
            </a:r>
            <a:r>
              <a:rPr lang="en-US" sz="2400" i="1" dirty="0" smtClean="0">
                <a:latin typeface="Georgia" panose="02040502050405020303" pitchFamily="18" charset="0"/>
              </a:rPr>
              <a:t>. </a:t>
            </a:r>
            <a:r>
              <a:rPr lang="en-US" sz="2400" i="1" dirty="0">
                <a:latin typeface="Georgia" panose="02040502050405020303" pitchFamily="18" charset="0"/>
              </a:rPr>
              <a:t> </a:t>
            </a:r>
            <a:r>
              <a:rPr lang="en-US" sz="2400" b="1" baseline="30000" dirty="0" smtClean="0">
                <a:effectLst>
                  <a:outerShdw blurRad="38100" dist="38100" dir="2700000" algn="tl">
                    <a:srgbClr val="000000">
                      <a:alpha val="43137"/>
                    </a:srgbClr>
                  </a:outerShdw>
                </a:effectLst>
                <a:latin typeface="Georgia" panose="02040502050405020303" pitchFamily="18" charset="0"/>
              </a:rPr>
              <a:t>5 </a:t>
            </a:r>
            <a:r>
              <a:rPr lang="en-US" sz="2400" i="1" dirty="0" smtClean="0">
                <a:latin typeface="Georgia" panose="02040502050405020303" pitchFamily="18" charset="0"/>
              </a:rPr>
              <a:t>Therefore </a:t>
            </a:r>
            <a:r>
              <a:rPr lang="en-US" sz="2400" i="1" dirty="0">
                <a:latin typeface="Georgia" panose="02040502050405020303" pitchFamily="18" charset="0"/>
              </a:rPr>
              <a:t>I thought it necessary to exhort the brethren to go to you ahead of time, and prepare your generous gift beforehand, which you had previously promised, that it may be ready as a matter of generosity and not as a grudging obligation.</a:t>
            </a:r>
          </a:p>
        </p:txBody>
      </p:sp>
      <p:sp>
        <p:nvSpPr>
          <p:cNvPr id="6" name="Title 1"/>
          <p:cNvSpPr>
            <a:spLocks noGrp="1"/>
          </p:cNvSpPr>
          <p:nvPr>
            <p:ph type="title"/>
          </p:nvPr>
        </p:nvSpPr>
        <p:spPr>
          <a:xfrm>
            <a:off x="381000" y="152400"/>
            <a:ext cx="8503920" cy="82296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9:1-5</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9" name="Picture 5" descr="Scroll.png"/>
          <p:cNvPicPr>
            <a:picLocks noChangeAspect="1"/>
          </p:cNvPicPr>
          <p:nvPr/>
        </p:nvPicPr>
        <p:blipFill>
          <a:blip r:embed="rId3" cstate="print"/>
          <a:srcRect/>
          <a:stretch>
            <a:fillRect/>
          </a:stretch>
        </p:blipFill>
        <p:spPr bwMode="auto">
          <a:xfrm>
            <a:off x="6934200" y="228600"/>
            <a:ext cx="1524000" cy="774700"/>
          </a:xfrm>
          <a:prstGeom prst="rect">
            <a:avLst/>
          </a:prstGeom>
          <a:noFill/>
          <a:ln w="9525">
            <a:noFill/>
            <a:miter lim="800000"/>
            <a:headEnd/>
            <a:tailEnd/>
          </a:ln>
          <a:effectLst>
            <a:outerShdw dist="38100" dir="2700000" rotWithShape="0">
              <a:srgbClr val="808080">
                <a:alpha val="42998"/>
              </a:srgbClr>
            </a:outerShdw>
          </a:effectLst>
        </p:spPr>
      </p:pic>
    </p:spTree>
    <p:extLst>
      <p:ext uri="{BB962C8B-B14F-4D97-AF65-F5344CB8AC3E}">
        <p14:creationId xmlns:p14="http://schemas.microsoft.com/office/powerpoint/2010/main" xmlns="" val="99137881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out)">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
          <p:cNvSpPr>
            <a:spLocks noGrp="1"/>
          </p:cNvSpPr>
          <p:nvPr>
            <p:ph type="title"/>
          </p:nvPr>
        </p:nvSpPr>
        <p:spPr>
          <a:xfrm>
            <a:off x="228600" y="76200"/>
            <a:ext cx="8686800" cy="82296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9:1-5</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15200" y="211418"/>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228601" y="899160"/>
            <a:ext cx="8686799" cy="5878532"/>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In </a:t>
            </a:r>
            <a:r>
              <a:rPr lang="en-US" sz="2400" b="1" dirty="0" smtClean="0">
                <a:effectLst>
                  <a:outerShdw blurRad="38100" dist="38100" dir="2700000" algn="tl">
                    <a:srgbClr val="000000">
                      <a:alpha val="43137"/>
                    </a:srgbClr>
                  </a:outerShdw>
                </a:effectLst>
                <a:latin typeface="Cambria" pitchFamily="18" charset="0"/>
              </a:rPr>
              <a:t>9:1</a:t>
            </a:r>
            <a:r>
              <a:rPr lang="en-US" sz="2400" b="1" dirty="0" smtClean="0">
                <a:latin typeface="Cambria" pitchFamily="18" charset="0"/>
              </a:rPr>
              <a:t>, Paul says that his reminder to the Corinthians about giving was </a:t>
            </a:r>
            <a:r>
              <a:rPr lang="en-US" sz="2400" b="1" i="1" dirty="0" smtClean="0">
                <a:latin typeface="Cambria" pitchFamily="18" charset="0"/>
              </a:rPr>
              <a:t>“</a:t>
            </a:r>
            <a:r>
              <a:rPr lang="en-US" sz="2400" b="1" i="1" dirty="0" smtClean="0">
                <a:effectLst>
                  <a:outerShdw blurRad="38100" dist="38100" dir="2700000" algn="tl">
                    <a:srgbClr val="000000">
                      <a:alpha val="43137"/>
                    </a:srgbClr>
                  </a:outerShdw>
                </a:effectLst>
                <a:latin typeface="Cambria" pitchFamily="18" charset="0"/>
              </a:rPr>
              <a:t>superfluous.</a:t>
            </a:r>
            <a:r>
              <a:rPr lang="en-US" sz="2400" b="1" i="1" dirty="0" smtClean="0">
                <a:latin typeface="Cambria" pitchFamily="18" charset="0"/>
              </a:rPr>
              <a:t>”</a:t>
            </a:r>
            <a:r>
              <a:rPr lang="en-US" sz="2400" b="1" dirty="0" smtClean="0">
                <a:latin typeface="Cambria" pitchFamily="18" charset="0"/>
              </a:rPr>
              <a:t>  </a:t>
            </a:r>
            <a:r>
              <a:rPr lang="en-US" sz="2400" b="1" dirty="0" smtClean="0">
                <a:latin typeface="Cambria" panose="02040503050406030204" pitchFamily="18" charset="0"/>
                <a:ea typeface="Cambria" panose="02040503050406030204" pitchFamily="18" charset="0"/>
              </a:rPr>
              <a:t>Meaning </a:t>
            </a:r>
            <a:r>
              <a:rPr lang="en-US" sz="2400" b="1" dirty="0">
                <a:latin typeface="Cambria" panose="02040503050406030204" pitchFamily="18" charset="0"/>
                <a:ea typeface="Cambria" panose="02040503050406030204" pitchFamily="18" charset="0"/>
              </a:rPr>
              <a:t>that for him to write to them about this </a:t>
            </a:r>
            <a:r>
              <a:rPr lang="en-US" sz="2400" b="1" dirty="0" smtClean="0">
                <a:latin typeface="Cambria" panose="02040503050406030204" pitchFamily="18" charset="0"/>
                <a:ea typeface="Cambria" panose="02040503050406030204" pitchFamily="18" charset="0"/>
              </a:rPr>
              <a:t>matter was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unnecessary</a:t>
            </a:r>
            <a:r>
              <a:rPr lang="en-US" sz="2400" b="1" i="1" dirty="0" smtClean="0">
                <a:latin typeface="Cambria" panose="02040503050406030204" pitchFamily="18" charset="0"/>
                <a:ea typeface="Cambria" panose="02040503050406030204" pitchFamily="18" charset="0"/>
              </a:rPr>
              <a:t>” </a:t>
            </a:r>
            <a:r>
              <a:rPr lang="en-US" sz="2400" b="1" i="1" dirty="0">
                <a:latin typeface="Cambria" panose="02040503050406030204" pitchFamily="18" charset="0"/>
                <a:ea typeface="Cambria" panose="02040503050406030204" pitchFamily="18" charset="0"/>
              </a:rPr>
              <a:t>or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redundant.</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a:t>
            </a:r>
          </a:p>
          <a:p>
            <a:pPr indent="457200">
              <a:spcAft>
                <a:spcPts val="1200"/>
              </a:spcAft>
            </a:pPr>
            <a:r>
              <a:rPr lang="en-US" sz="2400" b="1" i="1" dirty="0" smtClean="0">
                <a:latin typeface="Cambria" pitchFamily="18" charset="0"/>
              </a:rPr>
              <a:t>Why was it “</a:t>
            </a:r>
            <a:r>
              <a:rPr lang="en-US" sz="2400" b="1" i="1" dirty="0" smtClean="0">
                <a:effectLst>
                  <a:outerShdw blurRad="38100" dist="38100" dir="2700000" algn="tl">
                    <a:srgbClr val="000000">
                      <a:alpha val="43137"/>
                    </a:srgbClr>
                  </a:outerShdw>
                </a:effectLst>
                <a:latin typeface="Cambria" pitchFamily="18" charset="0"/>
              </a:rPr>
              <a:t>superfluous</a:t>
            </a:r>
            <a:r>
              <a:rPr lang="en-US" sz="2400" b="1" i="1" dirty="0" smtClean="0">
                <a:latin typeface="Cambria" pitchFamily="18" charset="0"/>
              </a:rPr>
              <a:t>?” </a:t>
            </a:r>
            <a:r>
              <a:rPr lang="en-US" sz="2400" dirty="0" smtClean="0"/>
              <a:t>	</a:t>
            </a:r>
          </a:p>
          <a:p>
            <a:pPr indent="457200">
              <a:spcAft>
                <a:spcPts val="1200"/>
              </a:spcAft>
            </a:pPr>
            <a:r>
              <a:rPr lang="en-US" sz="2400" b="1" dirty="0" smtClean="0">
                <a:latin typeface="Cambria" panose="02040503050406030204" pitchFamily="18" charset="0"/>
                <a:ea typeface="Cambria" panose="02040503050406030204" pitchFamily="18" charset="0"/>
              </a:rPr>
              <a:t>Because he believed they understood </a:t>
            </a:r>
            <a:r>
              <a:rPr lang="en-US" sz="2400" b="1" dirty="0">
                <a:latin typeface="Cambria" panose="02040503050406030204" pitchFamily="18" charset="0"/>
                <a:ea typeface="Cambria" panose="02040503050406030204" pitchFamily="18" charset="0"/>
              </a:rPr>
              <a:t>the importance of the </a:t>
            </a:r>
            <a:r>
              <a:rPr lang="en-US" sz="2400" b="1" dirty="0" smtClean="0">
                <a:latin typeface="Cambria" panose="02040503050406030204" pitchFamily="18" charset="0"/>
                <a:ea typeface="Cambria" panose="02040503050406030204" pitchFamily="18" charset="0"/>
              </a:rPr>
              <a:t>collection, </a:t>
            </a:r>
            <a:r>
              <a:rPr lang="en-US" sz="2400" b="1" dirty="0">
                <a:latin typeface="Cambria" panose="02040503050406030204" pitchFamily="18" charset="0"/>
                <a:ea typeface="Cambria" panose="02040503050406030204" pitchFamily="18" charset="0"/>
              </a:rPr>
              <a:t>and their role in </a:t>
            </a:r>
            <a:r>
              <a:rPr lang="en-US" sz="2400" b="1" dirty="0" smtClean="0">
                <a:latin typeface="Cambria" panose="02040503050406030204" pitchFamily="18" charset="0"/>
                <a:ea typeface="Cambria" panose="02040503050406030204" pitchFamily="18" charset="0"/>
              </a:rPr>
              <a:t>it, and he was confident they would be ready to fulfill their promise to give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9:2</a:t>
            </a:r>
            <a:r>
              <a:rPr lang="en-US" sz="2400" b="1" dirty="0" smtClean="0">
                <a:latin typeface="Cambria" panose="02040503050406030204" pitchFamily="18" charset="0"/>
                <a:ea typeface="Cambria" panose="02040503050406030204" pitchFamily="18" charset="0"/>
              </a:rPr>
              <a:t>).</a:t>
            </a:r>
          </a:p>
          <a:p>
            <a:pPr indent="457200">
              <a:spcAft>
                <a:spcPts val="1200"/>
              </a:spcAft>
            </a:pPr>
            <a:r>
              <a:rPr lang="en-US" sz="2400" b="1" dirty="0" smtClean="0">
                <a:latin typeface="Cambria" panose="02040503050406030204" pitchFamily="18" charset="0"/>
                <a:ea typeface="Cambria" panose="02040503050406030204" pitchFamily="18" charset="0"/>
              </a:rPr>
              <a:t>Paul had already addressed the issue of giving with the Corinthians, in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1Cor. 16:1-3</a:t>
            </a:r>
            <a:r>
              <a:rPr lang="en-US" sz="2400" b="1" dirty="0" smtClean="0">
                <a:latin typeface="Cambria" panose="02040503050406030204" pitchFamily="18" charset="0"/>
                <a:ea typeface="Cambria" panose="02040503050406030204" pitchFamily="18" charset="0"/>
              </a:rPr>
              <a:t>.  Since that time he had received news about their progress from Titus and others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7:6-7</a:t>
            </a:r>
            <a:r>
              <a:rPr lang="en-US" sz="2400" b="1" dirty="0" smtClean="0">
                <a:latin typeface="Cambria" panose="02040503050406030204" pitchFamily="18" charset="0"/>
                <a:ea typeface="Cambria" panose="02040503050406030204" pitchFamily="18" charset="0"/>
              </a:rPr>
              <a:t>). </a:t>
            </a:r>
            <a:endParaRPr lang="en-US" sz="2400" b="1" dirty="0">
              <a:latin typeface="Cambria" panose="02040503050406030204" pitchFamily="18" charset="0"/>
              <a:ea typeface="Cambria" panose="02040503050406030204" pitchFamily="18" charset="0"/>
            </a:endParaRPr>
          </a:p>
          <a:p>
            <a:pPr indent="457200">
              <a:spcAft>
                <a:spcPts val="1200"/>
              </a:spcAft>
            </a:pPr>
            <a:r>
              <a:rPr lang="en-US" sz="2400" b="1" dirty="0" smtClean="0">
                <a:latin typeface="Cambria" panose="02040503050406030204" pitchFamily="18" charset="0"/>
                <a:ea typeface="Cambria" panose="02040503050406030204" pitchFamily="18" charset="0"/>
              </a:rPr>
              <a:t>So, Paul had good reason to believe that the Corinthians  ran the risk of becoming distracted from their obligation by circumstances they faced in the congregation. </a:t>
            </a:r>
            <a:endParaRPr lang="en-US" sz="24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78139626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left)">
                                      <p:cBhvr>
                                        <p:cTn id="27" dur="1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
          <p:cNvSpPr>
            <a:spLocks noGrp="1"/>
          </p:cNvSpPr>
          <p:nvPr>
            <p:ph type="title"/>
          </p:nvPr>
        </p:nvSpPr>
        <p:spPr>
          <a:xfrm>
            <a:off x="228600" y="76200"/>
            <a:ext cx="8686800" cy="82296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9:1-5</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15200" y="159497"/>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268942" y="1066800"/>
            <a:ext cx="8646458" cy="5509200"/>
          </a:xfrm>
          <a:prstGeom prst="rect">
            <a:avLst/>
          </a:prstGeom>
          <a:noFill/>
          <a:effectLst/>
        </p:spPr>
        <p:txBody>
          <a:bodyPr wrap="square" rtlCol="0">
            <a:spAutoFit/>
          </a:bodyPr>
          <a:lstStyle/>
          <a:p>
            <a:pPr indent="457200">
              <a:spcAft>
                <a:spcPts val="1200"/>
              </a:spcAft>
              <a:tabLst>
                <a:tab pos="457200" algn="l"/>
              </a:tabLst>
            </a:pPr>
            <a:r>
              <a:rPr lang="en-US" sz="2400" b="1" dirty="0" smtClean="0">
                <a:latin typeface="Cambria" panose="02040503050406030204" pitchFamily="18" charset="0"/>
                <a:ea typeface="Cambria" panose="02040503050406030204" pitchFamily="18" charset="0"/>
              </a:rPr>
              <a:t>While he was confident of their intentions, he employed  a rhetorical strategy to keep the matter at the forefront of their mind without sounding like he did not trust them. </a:t>
            </a:r>
            <a:endPar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a:p>
            <a:pPr indent="457200">
              <a:spcAft>
                <a:spcPts val="1200"/>
              </a:spcAft>
              <a:tabLst>
                <a:tab pos="457200" algn="l"/>
              </a:tabLst>
            </a:pPr>
            <a:r>
              <a:rPr lang="en-US" sz="2400" b="1" dirty="0" smtClean="0">
                <a:latin typeface="Cambria" pitchFamily="18" charset="0"/>
              </a:rPr>
              <a:t>In </a:t>
            </a:r>
            <a:r>
              <a:rPr lang="en-US" sz="2400" b="1" dirty="0" smtClean="0">
                <a:effectLst>
                  <a:outerShdw blurRad="38100" dist="38100" dir="2700000" algn="tl">
                    <a:srgbClr val="000000">
                      <a:alpha val="43137"/>
                    </a:srgbClr>
                  </a:outerShdw>
                </a:effectLst>
                <a:latin typeface="Cambria" pitchFamily="18" charset="0"/>
              </a:rPr>
              <a:t>9:2-5</a:t>
            </a:r>
            <a:r>
              <a:rPr lang="en-US" sz="2400" b="1" dirty="0" smtClean="0">
                <a:latin typeface="Cambria" pitchFamily="18" charset="0"/>
              </a:rPr>
              <a:t>, Paul bounces back and forth between talking about the Corinthians role and responsibilities in the ministry of giving and his own. </a:t>
            </a:r>
            <a:endParaRPr lang="en-US" sz="2400" b="1" i="1" dirty="0" smtClean="0">
              <a:latin typeface="Cambria" panose="02040503050406030204" pitchFamily="18" charset="0"/>
              <a:ea typeface="Cambria" panose="02040503050406030204" pitchFamily="18" charset="0"/>
            </a:endParaRPr>
          </a:p>
          <a:p>
            <a:pPr indent="457200">
              <a:spcAft>
                <a:spcPts val="1200"/>
              </a:spcAft>
              <a:tabLst>
                <a:tab pos="457200" algn="l"/>
              </a:tabLst>
            </a:pPr>
            <a:r>
              <a:rPr lang="en-US" sz="2400" b="1" dirty="0" smtClean="0">
                <a:latin typeface="Cambria" pitchFamily="18" charset="0"/>
              </a:rPr>
              <a:t>He had been boasting about the Corinthians readiness to contribute to the collection for Jerusalem, saying they had been prepared </a:t>
            </a:r>
            <a:r>
              <a:rPr lang="en-US" sz="2400" b="1" i="1" dirty="0" smtClean="0">
                <a:latin typeface="Cambria" pitchFamily="18" charset="0"/>
              </a:rPr>
              <a:t>“</a:t>
            </a:r>
            <a:r>
              <a:rPr lang="en-US" sz="2400" b="1" i="1" dirty="0" smtClean="0">
                <a:effectLst>
                  <a:outerShdw blurRad="38100" dist="38100" dir="2700000" algn="tl">
                    <a:srgbClr val="000000">
                      <a:alpha val="43137"/>
                    </a:srgbClr>
                  </a:outerShdw>
                </a:effectLst>
                <a:latin typeface="Cambria" pitchFamily="18" charset="0"/>
              </a:rPr>
              <a:t>since last year.</a:t>
            </a:r>
            <a:r>
              <a:rPr lang="en-US" sz="2400" b="1" i="1" dirty="0" smtClean="0">
                <a:latin typeface="Cambria" pitchFamily="18" charset="0"/>
              </a:rPr>
              <a:t>” </a:t>
            </a:r>
          </a:p>
          <a:p>
            <a:pPr indent="457200">
              <a:spcAft>
                <a:spcPts val="1200"/>
              </a:spcAft>
              <a:tabLst>
                <a:tab pos="457200" algn="l"/>
              </a:tabLst>
            </a:pPr>
            <a:r>
              <a:rPr lang="en-US" sz="2400" b="1" dirty="0" smtClean="0">
                <a:latin typeface="Cambria" pitchFamily="18" charset="0"/>
              </a:rPr>
              <a:t>He highlighted the fact that they were the first church to volunteer to give (</a:t>
            </a:r>
            <a:r>
              <a:rPr lang="en-US" sz="2400" b="1" dirty="0" smtClean="0">
                <a:effectLst>
                  <a:outerShdw blurRad="38100" dist="38100" dir="2700000" algn="tl">
                    <a:srgbClr val="000000">
                      <a:alpha val="43137"/>
                    </a:srgbClr>
                  </a:outerShdw>
                </a:effectLst>
                <a:latin typeface="Cambria" pitchFamily="18" charset="0"/>
              </a:rPr>
              <a:t>8:10</a:t>
            </a:r>
            <a:r>
              <a:rPr lang="en-US" sz="2400" b="1" dirty="0" smtClean="0">
                <a:latin typeface="Cambria" pitchFamily="18" charset="0"/>
              </a:rPr>
              <a:t>).</a:t>
            </a:r>
          </a:p>
          <a:p>
            <a:pPr indent="457200">
              <a:spcAft>
                <a:spcPts val="1200"/>
              </a:spcAft>
              <a:tabLst>
                <a:tab pos="457200" algn="l"/>
              </a:tabLst>
            </a:pPr>
            <a:r>
              <a:rPr lang="en-US" sz="2400" b="1" dirty="0" smtClean="0">
                <a:latin typeface="Cambria" pitchFamily="18" charset="0"/>
              </a:rPr>
              <a:t>He used their eagerness to stir up the zeal of the other churches to give (</a:t>
            </a:r>
            <a:r>
              <a:rPr lang="en-US" sz="2400" b="1" dirty="0" smtClean="0">
                <a:effectLst>
                  <a:outerShdw blurRad="38100" dist="38100" dir="2700000" algn="tl">
                    <a:srgbClr val="000000">
                      <a:alpha val="43137"/>
                    </a:srgbClr>
                  </a:outerShdw>
                </a:effectLst>
                <a:latin typeface="Cambria" pitchFamily="18" charset="0"/>
              </a:rPr>
              <a:t>9:2</a:t>
            </a:r>
            <a:r>
              <a:rPr lang="en-US" sz="2400" b="1" dirty="0" smtClean="0">
                <a:latin typeface="Cambria" pitchFamily="18" charset="0"/>
              </a:rPr>
              <a:t>). </a:t>
            </a:r>
          </a:p>
        </p:txBody>
      </p:sp>
    </p:spTree>
    <p:extLst>
      <p:ext uri="{BB962C8B-B14F-4D97-AF65-F5344CB8AC3E}">
        <p14:creationId xmlns:p14="http://schemas.microsoft.com/office/powerpoint/2010/main" xmlns="" val="393113005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left)">
                                      <p:cBhvr>
                                        <p:cTn id="27" dur="1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1_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53825</TotalTime>
  <Words>1824</Words>
  <Application>Microsoft Office PowerPoint</Application>
  <PresentationFormat>On-screen Show (4:3)</PresentationFormat>
  <Paragraphs>143</Paragraphs>
  <Slides>26</Slides>
  <Notes>22</Notes>
  <HiddenSlides>0</HiddenSlides>
  <MMClips>0</MMClips>
  <ScaleCrop>false</ScaleCrop>
  <HeadingPairs>
    <vt:vector size="4" baseType="variant">
      <vt:variant>
        <vt:lpstr>Theme</vt:lpstr>
      </vt:variant>
      <vt:variant>
        <vt:i4>3</vt:i4>
      </vt:variant>
      <vt:variant>
        <vt:lpstr>Slide Titles</vt:lpstr>
      </vt:variant>
      <vt:variant>
        <vt:i4>26</vt:i4>
      </vt:variant>
    </vt:vector>
  </HeadingPairs>
  <TitlesOfParts>
    <vt:vector size="29" baseType="lpstr">
      <vt:lpstr>Trek</vt:lpstr>
      <vt:lpstr>1_Trek</vt:lpstr>
      <vt:lpstr>Office Theme</vt:lpstr>
      <vt:lpstr>Slide 1</vt:lpstr>
      <vt:lpstr>2 Corinthians Introduction</vt:lpstr>
      <vt:lpstr>Slide 3</vt:lpstr>
      <vt:lpstr>2 Corinthians - Lesson Overview</vt:lpstr>
      <vt:lpstr>2 Corinthians - Lesson Overview</vt:lpstr>
      <vt:lpstr>2 Corinthians - Lesson Overview</vt:lpstr>
      <vt:lpstr>2 Corinthians 9:1-5</vt:lpstr>
      <vt:lpstr>2 Corinthians 9:1-5</vt:lpstr>
      <vt:lpstr>2 Corinthians 9:1-5</vt:lpstr>
      <vt:lpstr>2 Corinthians 9:1-5</vt:lpstr>
      <vt:lpstr>2 Corinthians 9:6</vt:lpstr>
      <vt:lpstr>2 Corinthians 9:6</vt:lpstr>
      <vt:lpstr>2 Corinthians 9:6</vt:lpstr>
      <vt:lpstr>2 Corinthians 9:6</vt:lpstr>
      <vt:lpstr>2 Corinthians 9:6</vt:lpstr>
      <vt:lpstr>Slide 16</vt:lpstr>
      <vt:lpstr>Application – the most of ministry opportunities</vt:lpstr>
      <vt:lpstr>Application – the most of ministry opportunities</vt:lpstr>
      <vt:lpstr>Application – the most of ministry opportunities</vt:lpstr>
      <vt:lpstr>Application – the most of ministry opportunities</vt:lpstr>
      <vt:lpstr>Application – the most of ministry opportunities</vt:lpstr>
      <vt:lpstr>Application – the most of ministry opportunities</vt:lpstr>
      <vt:lpstr>Application – the most of ministry opportunities</vt:lpstr>
      <vt:lpstr>Slide 24</vt:lpstr>
      <vt:lpstr>Slide 25</vt:lpstr>
      <vt:lpstr>Slide 26</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“Getting What You Give”</dc:title>
  <dc:creator>Pastor CALundy</dc:creator>
  <cp:lastModifiedBy>Pastor CALundy</cp:lastModifiedBy>
  <cp:revision>9877</cp:revision>
  <cp:lastPrinted>2023-05-06T01:46:48Z</cp:lastPrinted>
  <dcterms:created xsi:type="dcterms:W3CDTF">2016-10-08T19:35:00Z</dcterms:created>
  <dcterms:modified xsi:type="dcterms:W3CDTF">2024-05-29T22:58:03Z</dcterms:modified>
</cp:coreProperties>
</file>